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49377600" cy="32918400"/>
  <p:notesSz cx="6858000" cy="9144000"/>
  <p:defaultTextStyle>
    <a:defPPr>
      <a:defRPr lang="en-US"/>
    </a:defPPr>
    <a:lvl1pPr marL="0" algn="l" defTabSz="3950208" rtl="0" eaLnBrk="1" latinLnBrk="0" hangingPunct="1">
      <a:defRPr sz="7776" kern="1200">
        <a:solidFill>
          <a:schemeClr val="tx1"/>
        </a:solidFill>
        <a:latin typeface="+mn-lt"/>
        <a:ea typeface="+mn-ea"/>
        <a:cs typeface="+mn-cs"/>
      </a:defRPr>
    </a:lvl1pPr>
    <a:lvl2pPr marL="1975104" algn="l" defTabSz="3950208" rtl="0" eaLnBrk="1" latinLnBrk="0" hangingPunct="1">
      <a:defRPr sz="7776" kern="1200">
        <a:solidFill>
          <a:schemeClr val="tx1"/>
        </a:solidFill>
        <a:latin typeface="+mn-lt"/>
        <a:ea typeface="+mn-ea"/>
        <a:cs typeface="+mn-cs"/>
      </a:defRPr>
    </a:lvl2pPr>
    <a:lvl3pPr marL="3950208" algn="l" defTabSz="3950208" rtl="0" eaLnBrk="1" latinLnBrk="0" hangingPunct="1">
      <a:defRPr sz="7776" kern="1200">
        <a:solidFill>
          <a:schemeClr val="tx1"/>
        </a:solidFill>
        <a:latin typeface="+mn-lt"/>
        <a:ea typeface="+mn-ea"/>
        <a:cs typeface="+mn-cs"/>
      </a:defRPr>
    </a:lvl3pPr>
    <a:lvl4pPr marL="5925312" algn="l" defTabSz="3950208" rtl="0" eaLnBrk="1" latinLnBrk="0" hangingPunct="1">
      <a:defRPr sz="7776" kern="1200">
        <a:solidFill>
          <a:schemeClr val="tx1"/>
        </a:solidFill>
        <a:latin typeface="+mn-lt"/>
        <a:ea typeface="+mn-ea"/>
        <a:cs typeface="+mn-cs"/>
      </a:defRPr>
    </a:lvl4pPr>
    <a:lvl5pPr marL="7900416" algn="l" defTabSz="3950208" rtl="0" eaLnBrk="1" latinLnBrk="0" hangingPunct="1">
      <a:defRPr sz="7776" kern="1200">
        <a:solidFill>
          <a:schemeClr val="tx1"/>
        </a:solidFill>
        <a:latin typeface="+mn-lt"/>
        <a:ea typeface="+mn-ea"/>
        <a:cs typeface="+mn-cs"/>
      </a:defRPr>
    </a:lvl5pPr>
    <a:lvl6pPr marL="9875520" algn="l" defTabSz="3950208" rtl="0" eaLnBrk="1" latinLnBrk="0" hangingPunct="1">
      <a:defRPr sz="7776" kern="1200">
        <a:solidFill>
          <a:schemeClr val="tx1"/>
        </a:solidFill>
        <a:latin typeface="+mn-lt"/>
        <a:ea typeface="+mn-ea"/>
        <a:cs typeface="+mn-cs"/>
      </a:defRPr>
    </a:lvl6pPr>
    <a:lvl7pPr marL="11850624" algn="l" defTabSz="3950208" rtl="0" eaLnBrk="1" latinLnBrk="0" hangingPunct="1">
      <a:defRPr sz="7776" kern="1200">
        <a:solidFill>
          <a:schemeClr val="tx1"/>
        </a:solidFill>
        <a:latin typeface="+mn-lt"/>
        <a:ea typeface="+mn-ea"/>
        <a:cs typeface="+mn-cs"/>
      </a:defRPr>
    </a:lvl7pPr>
    <a:lvl8pPr marL="13825728" algn="l" defTabSz="3950208" rtl="0" eaLnBrk="1" latinLnBrk="0" hangingPunct="1">
      <a:defRPr sz="7776" kern="1200">
        <a:solidFill>
          <a:schemeClr val="tx1"/>
        </a:solidFill>
        <a:latin typeface="+mn-lt"/>
        <a:ea typeface="+mn-ea"/>
        <a:cs typeface="+mn-cs"/>
      </a:defRPr>
    </a:lvl8pPr>
    <a:lvl9pPr marL="15800832" algn="l" defTabSz="3950208" rtl="0" eaLnBrk="1" latinLnBrk="0" hangingPunct="1">
      <a:defRPr sz="777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FFFFFF"/>
    <a:srgbClr val="E2E2E2"/>
    <a:srgbClr val="9999FF"/>
    <a:srgbClr val="89CDCD"/>
    <a:srgbClr val="2DDFB5"/>
    <a:srgbClr val="43BB8D"/>
    <a:srgbClr val="9FA1A3"/>
    <a:srgbClr val="1AAC89"/>
    <a:srgbClr val="C5C7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9"/>
  </p:normalViewPr>
  <p:slideViewPr>
    <p:cSldViewPr snapToGrid="0">
      <p:cViewPr>
        <p:scale>
          <a:sx n="18" d="100"/>
          <a:sy n="18" d="100"/>
        </p:scale>
        <p:origin x="2248"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D6486F-528F-469A-8D61-9CDB28A32913}" type="doc">
      <dgm:prSet loTypeId="urn:microsoft.com/office/officeart/2005/8/layout/venn3" loCatId="relationship" qsTypeId="urn:microsoft.com/office/officeart/2005/8/quickstyle/simple1" qsCatId="simple" csTypeId="urn:microsoft.com/office/officeart/2005/8/colors/colorful5" csCatId="colorful" phldr="1"/>
      <dgm:spPr/>
      <dgm:t>
        <a:bodyPr/>
        <a:lstStyle/>
        <a:p>
          <a:endParaRPr lang="en-US"/>
        </a:p>
      </dgm:t>
    </dgm:pt>
    <dgm:pt modelId="{67B02274-2781-4098-ACB5-B40B133B9DC2}">
      <dgm:prSet phldrT="[Text]"/>
      <dgm:spPr/>
      <dgm:t>
        <a:bodyPr/>
        <a:lstStyle/>
        <a:p>
          <a:r>
            <a:rPr lang="en-US" dirty="0">
              <a:latin typeface="Calibri Light" panose="020F0302020204030204"/>
            </a:rPr>
            <a:t>Curriculum</a:t>
          </a:r>
          <a:endParaRPr lang="en-US" dirty="0"/>
        </a:p>
      </dgm:t>
    </dgm:pt>
    <dgm:pt modelId="{FC7ED220-3324-4686-930C-A4BCDE8F85DB}" type="parTrans" cxnId="{2ED48E3D-E9F2-469F-804D-32F58C91E95E}">
      <dgm:prSet/>
      <dgm:spPr/>
      <dgm:t>
        <a:bodyPr/>
        <a:lstStyle/>
        <a:p>
          <a:endParaRPr lang="en-US"/>
        </a:p>
      </dgm:t>
    </dgm:pt>
    <dgm:pt modelId="{4336800E-A414-4FE0-BCC9-93B9816E7EA7}" type="sibTrans" cxnId="{2ED48E3D-E9F2-469F-804D-32F58C91E95E}">
      <dgm:prSet/>
      <dgm:spPr/>
      <dgm:t>
        <a:bodyPr/>
        <a:lstStyle/>
        <a:p>
          <a:endParaRPr lang="en-US"/>
        </a:p>
      </dgm:t>
    </dgm:pt>
    <dgm:pt modelId="{511E9C5F-A90F-428E-B0B0-D976EA4D0EAF}">
      <dgm:prSet phldrT="[Text]" phldr="0"/>
      <dgm:spPr/>
      <dgm:t>
        <a:bodyPr/>
        <a:lstStyle/>
        <a:p>
          <a:r>
            <a:rPr lang="en-US" dirty="0">
              <a:latin typeface="Calibri Light" panose="020F0302020204030204"/>
            </a:rPr>
            <a:t>Orientation</a:t>
          </a:r>
          <a:endParaRPr lang="en-US" dirty="0"/>
        </a:p>
      </dgm:t>
    </dgm:pt>
    <dgm:pt modelId="{07096186-47C1-4706-8D2C-83EE36242947}" type="parTrans" cxnId="{E4474385-6F39-4A4B-BCDE-781815736A01}">
      <dgm:prSet/>
      <dgm:spPr/>
      <dgm:t>
        <a:bodyPr/>
        <a:lstStyle/>
        <a:p>
          <a:endParaRPr lang="en-US"/>
        </a:p>
      </dgm:t>
    </dgm:pt>
    <dgm:pt modelId="{2900EDC1-9BBD-4AC5-B86E-887DAAD66D9A}" type="sibTrans" cxnId="{E4474385-6F39-4A4B-BCDE-781815736A01}">
      <dgm:prSet/>
      <dgm:spPr/>
      <dgm:t>
        <a:bodyPr/>
        <a:lstStyle/>
        <a:p>
          <a:endParaRPr lang="en-US"/>
        </a:p>
      </dgm:t>
    </dgm:pt>
    <dgm:pt modelId="{792F31E9-F6B5-4FFD-B4C0-8F80E609D2C7}">
      <dgm:prSet phldrT="[Text]"/>
      <dgm:spPr/>
      <dgm:t>
        <a:bodyPr/>
        <a:lstStyle/>
        <a:p>
          <a:pPr rtl="0"/>
          <a:r>
            <a:rPr lang="en-US" dirty="0">
              <a:latin typeface="Calibri Light" panose="020F0302020204030204"/>
            </a:rPr>
            <a:t>Advising/Peer Mentoring</a:t>
          </a:r>
          <a:endParaRPr lang="en-US" dirty="0"/>
        </a:p>
      </dgm:t>
    </dgm:pt>
    <dgm:pt modelId="{61B9CE2C-78A1-470E-8243-B140DCEBE283}" type="parTrans" cxnId="{E38EA2F1-A1A7-4680-8807-D809FFEFCBAD}">
      <dgm:prSet/>
      <dgm:spPr/>
      <dgm:t>
        <a:bodyPr/>
        <a:lstStyle/>
        <a:p>
          <a:endParaRPr lang="en-US"/>
        </a:p>
      </dgm:t>
    </dgm:pt>
    <dgm:pt modelId="{199E0BD1-CC94-408B-8B9F-7E1878DB5845}" type="sibTrans" cxnId="{E38EA2F1-A1A7-4680-8807-D809FFEFCBAD}">
      <dgm:prSet/>
      <dgm:spPr/>
      <dgm:t>
        <a:bodyPr/>
        <a:lstStyle/>
        <a:p>
          <a:endParaRPr lang="en-US"/>
        </a:p>
      </dgm:t>
    </dgm:pt>
    <dgm:pt modelId="{0C79ABE6-E891-41C0-A5AD-9184D3F1240F}">
      <dgm:prSet phldr="0"/>
      <dgm:spPr/>
      <dgm:t>
        <a:bodyPr/>
        <a:lstStyle/>
        <a:p>
          <a:r>
            <a:rPr lang="en-US" dirty="0">
              <a:latin typeface="Calibri Light" panose="020F0302020204030204"/>
            </a:rPr>
            <a:t>Transition</a:t>
          </a:r>
        </a:p>
      </dgm:t>
    </dgm:pt>
    <dgm:pt modelId="{DD16CB2F-91C8-42E2-88BA-50910B42D979}" type="parTrans" cxnId="{2CA0EBE4-F51E-4F4B-8B64-5D8EA4DC3A82}">
      <dgm:prSet/>
      <dgm:spPr/>
    </dgm:pt>
    <dgm:pt modelId="{BAF109E7-EF85-4CC2-91F8-05CDD24F726D}" type="sibTrans" cxnId="{2CA0EBE4-F51E-4F4B-8B64-5D8EA4DC3A82}">
      <dgm:prSet/>
      <dgm:spPr/>
    </dgm:pt>
    <dgm:pt modelId="{043FF778-D865-4236-9FFC-10893A3460E7}" type="pres">
      <dgm:prSet presAssocID="{94D6486F-528F-469A-8D61-9CDB28A32913}" presName="Name0" presStyleCnt="0">
        <dgm:presLayoutVars>
          <dgm:dir/>
          <dgm:resizeHandles val="exact"/>
        </dgm:presLayoutVars>
      </dgm:prSet>
      <dgm:spPr/>
    </dgm:pt>
    <dgm:pt modelId="{F4E37165-5AF1-40A9-8822-B690F6FFF439}" type="pres">
      <dgm:prSet presAssocID="{67B02274-2781-4098-ACB5-B40B133B9DC2}" presName="Name5" presStyleLbl="vennNode1" presStyleIdx="0" presStyleCnt="4">
        <dgm:presLayoutVars>
          <dgm:bulletEnabled val="1"/>
        </dgm:presLayoutVars>
      </dgm:prSet>
      <dgm:spPr/>
    </dgm:pt>
    <dgm:pt modelId="{76DCAE78-A161-44B3-8B2D-46D45CC6B7FE}" type="pres">
      <dgm:prSet presAssocID="{4336800E-A414-4FE0-BCC9-93B9816E7EA7}" presName="space" presStyleCnt="0"/>
      <dgm:spPr/>
    </dgm:pt>
    <dgm:pt modelId="{DEBA4388-1A02-44BC-A42C-F52649285FD8}" type="pres">
      <dgm:prSet presAssocID="{511E9C5F-A90F-428E-B0B0-D976EA4D0EAF}" presName="Name5" presStyleLbl="vennNode1" presStyleIdx="1" presStyleCnt="4">
        <dgm:presLayoutVars>
          <dgm:bulletEnabled val="1"/>
        </dgm:presLayoutVars>
      </dgm:prSet>
      <dgm:spPr/>
    </dgm:pt>
    <dgm:pt modelId="{BAE288EC-A18E-43B1-B313-67113C3248E3}" type="pres">
      <dgm:prSet presAssocID="{2900EDC1-9BBD-4AC5-B86E-887DAAD66D9A}" presName="space" presStyleCnt="0"/>
      <dgm:spPr/>
    </dgm:pt>
    <dgm:pt modelId="{470B8214-EEEE-4B4F-9F1C-06445D55D4F8}" type="pres">
      <dgm:prSet presAssocID="{792F31E9-F6B5-4FFD-B4C0-8F80E609D2C7}" presName="Name5" presStyleLbl="vennNode1" presStyleIdx="2" presStyleCnt="4">
        <dgm:presLayoutVars>
          <dgm:bulletEnabled val="1"/>
        </dgm:presLayoutVars>
      </dgm:prSet>
      <dgm:spPr/>
    </dgm:pt>
    <dgm:pt modelId="{F3B6003C-DD8B-4C3B-9E4F-FC03C0AB0069}" type="pres">
      <dgm:prSet presAssocID="{199E0BD1-CC94-408B-8B9F-7E1878DB5845}" presName="space" presStyleCnt="0"/>
      <dgm:spPr/>
    </dgm:pt>
    <dgm:pt modelId="{6218B50E-2C57-42B1-A363-7678B2FF3551}" type="pres">
      <dgm:prSet presAssocID="{0C79ABE6-E891-41C0-A5AD-9184D3F1240F}" presName="Name5" presStyleLbl="vennNode1" presStyleIdx="3" presStyleCnt="4">
        <dgm:presLayoutVars>
          <dgm:bulletEnabled val="1"/>
        </dgm:presLayoutVars>
      </dgm:prSet>
      <dgm:spPr/>
    </dgm:pt>
  </dgm:ptLst>
  <dgm:cxnLst>
    <dgm:cxn modelId="{2ED48E3D-E9F2-469F-804D-32F58C91E95E}" srcId="{94D6486F-528F-469A-8D61-9CDB28A32913}" destId="{67B02274-2781-4098-ACB5-B40B133B9DC2}" srcOrd="0" destOrd="0" parTransId="{FC7ED220-3324-4686-930C-A4BCDE8F85DB}" sibTransId="{4336800E-A414-4FE0-BCC9-93B9816E7EA7}"/>
    <dgm:cxn modelId="{8A58FC45-BFAA-4E75-9452-2F9D2AEF91B3}" type="presOf" srcId="{0C79ABE6-E891-41C0-A5AD-9184D3F1240F}" destId="{6218B50E-2C57-42B1-A363-7678B2FF3551}" srcOrd="0" destOrd="0" presId="urn:microsoft.com/office/officeart/2005/8/layout/venn3"/>
    <dgm:cxn modelId="{F497F57D-6A7A-4110-BFA6-9A6680221C76}" type="presOf" srcId="{94D6486F-528F-469A-8D61-9CDB28A32913}" destId="{043FF778-D865-4236-9FFC-10893A3460E7}" srcOrd="0" destOrd="0" presId="urn:microsoft.com/office/officeart/2005/8/layout/venn3"/>
    <dgm:cxn modelId="{E4474385-6F39-4A4B-BCDE-781815736A01}" srcId="{94D6486F-528F-469A-8D61-9CDB28A32913}" destId="{511E9C5F-A90F-428E-B0B0-D976EA4D0EAF}" srcOrd="1" destOrd="0" parTransId="{07096186-47C1-4706-8D2C-83EE36242947}" sibTransId="{2900EDC1-9BBD-4AC5-B86E-887DAAD66D9A}"/>
    <dgm:cxn modelId="{A906308C-F2F1-4534-B957-3DEB810CE61B}" type="presOf" srcId="{511E9C5F-A90F-428E-B0B0-D976EA4D0EAF}" destId="{DEBA4388-1A02-44BC-A42C-F52649285FD8}" srcOrd="0" destOrd="0" presId="urn:microsoft.com/office/officeart/2005/8/layout/venn3"/>
    <dgm:cxn modelId="{A45D7ECF-1ADC-4E93-960D-B19F4ABDA770}" type="presOf" srcId="{67B02274-2781-4098-ACB5-B40B133B9DC2}" destId="{F4E37165-5AF1-40A9-8822-B690F6FFF439}" srcOrd="0" destOrd="0" presId="urn:microsoft.com/office/officeart/2005/8/layout/venn3"/>
    <dgm:cxn modelId="{DDC2DDE1-56A9-4461-B5ED-E7ACF9130414}" type="presOf" srcId="{792F31E9-F6B5-4FFD-B4C0-8F80E609D2C7}" destId="{470B8214-EEEE-4B4F-9F1C-06445D55D4F8}" srcOrd="0" destOrd="0" presId="urn:microsoft.com/office/officeart/2005/8/layout/venn3"/>
    <dgm:cxn modelId="{2CA0EBE4-F51E-4F4B-8B64-5D8EA4DC3A82}" srcId="{94D6486F-528F-469A-8D61-9CDB28A32913}" destId="{0C79ABE6-E891-41C0-A5AD-9184D3F1240F}" srcOrd="3" destOrd="0" parTransId="{DD16CB2F-91C8-42E2-88BA-50910B42D979}" sibTransId="{BAF109E7-EF85-4CC2-91F8-05CDD24F726D}"/>
    <dgm:cxn modelId="{E38EA2F1-A1A7-4680-8807-D809FFEFCBAD}" srcId="{94D6486F-528F-469A-8D61-9CDB28A32913}" destId="{792F31E9-F6B5-4FFD-B4C0-8F80E609D2C7}" srcOrd="2" destOrd="0" parTransId="{61B9CE2C-78A1-470E-8243-B140DCEBE283}" sibTransId="{199E0BD1-CC94-408B-8B9F-7E1878DB5845}"/>
    <dgm:cxn modelId="{DCBCEC2D-D11D-47C0-9D24-6479EA5F4B72}" type="presParOf" srcId="{043FF778-D865-4236-9FFC-10893A3460E7}" destId="{F4E37165-5AF1-40A9-8822-B690F6FFF439}" srcOrd="0" destOrd="0" presId="urn:microsoft.com/office/officeart/2005/8/layout/venn3"/>
    <dgm:cxn modelId="{60CB2886-8967-442C-B41C-D2AF307645EB}" type="presParOf" srcId="{043FF778-D865-4236-9FFC-10893A3460E7}" destId="{76DCAE78-A161-44B3-8B2D-46D45CC6B7FE}" srcOrd="1" destOrd="0" presId="urn:microsoft.com/office/officeart/2005/8/layout/venn3"/>
    <dgm:cxn modelId="{C2B50688-BE33-4029-A155-CBD2D08BC90D}" type="presParOf" srcId="{043FF778-D865-4236-9FFC-10893A3460E7}" destId="{DEBA4388-1A02-44BC-A42C-F52649285FD8}" srcOrd="2" destOrd="0" presId="urn:microsoft.com/office/officeart/2005/8/layout/venn3"/>
    <dgm:cxn modelId="{F3291292-21DE-4143-B1FE-EDEB5A8C333A}" type="presParOf" srcId="{043FF778-D865-4236-9FFC-10893A3460E7}" destId="{BAE288EC-A18E-43B1-B313-67113C3248E3}" srcOrd="3" destOrd="0" presId="urn:microsoft.com/office/officeart/2005/8/layout/venn3"/>
    <dgm:cxn modelId="{E120F860-5425-49C3-9509-E67764E36232}" type="presParOf" srcId="{043FF778-D865-4236-9FFC-10893A3460E7}" destId="{470B8214-EEEE-4B4F-9F1C-06445D55D4F8}" srcOrd="4" destOrd="0" presId="urn:microsoft.com/office/officeart/2005/8/layout/venn3"/>
    <dgm:cxn modelId="{78FE7AB8-99E2-4141-8AB6-7A005FB75DAF}" type="presParOf" srcId="{043FF778-D865-4236-9FFC-10893A3460E7}" destId="{F3B6003C-DD8B-4C3B-9E4F-FC03C0AB0069}" srcOrd="5" destOrd="0" presId="urn:microsoft.com/office/officeart/2005/8/layout/venn3"/>
    <dgm:cxn modelId="{BCF9A6BE-5470-4693-9A8D-943BAAE17BD7}" type="presParOf" srcId="{043FF778-D865-4236-9FFC-10893A3460E7}" destId="{6218B50E-2C57-42B1-A363-7678B2FF3551}"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E37165-5AF1-40A9-8822-B690F6FFF439}">
      <dsp:nvSpPr>
        <dsp:cNvPr id="0" name=""/>
        <dsp:cNvSpPr/>
      </dsp:nvSpPr>
      <dsp:spPr>
        <a:xfrm>
          <a:off x="3793" y="947824"/>
          <a:ext cx="3805856" cy="3805856"/>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09449" tIns="40640" rIns="209449" bIns="4064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alibri Light" panose="020F0302020204030204"/>
            </a:rPr>
            <a:t>Curriculum</a:t>
          </a:r>
          <a:endParaRPr lang="en-US" sz="3200" kern="1200" dirty="0"/>
        </a:p>
      </dsp:txBody>
      <dsp:txXfrm>
        <a:off x="561148" y="1505179"/>
        <a:ext cx="2691146" cy="2691146"/>
      </dsp:txXfrm>
    </dsp:sp>
    <dsp:sp modelId="{DEBA4388-1A02-44BC-A42C-F52649285FD8}">
      <dsp:nvSpPr>
        <dsp:cNvPr id="0" name=""/>
        <dsp:cNvSpPr/>
      </dsp:nvSpPr>
      <dsp:spPr>
        <a:xfrm>
          <a:off x="3048478" y="947824"/>
          <a:ext cx="3805856" cy="3805856"/>
        </a:xfrm>
        <a:prstGeom prst="ellipse">
          <a:avLst/>
        </a:prstGeom>
        <a:solidFill>
          <a:schemeClr val="accent5">
            <a:alpha val="50000"/>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09449" tIns="40640" rIns="209449" bIns="4064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alibri Light" panose="020F0302020204030204"/>
            </a:rPr>
            <a:t>Orientation</a:t>
          </a:r>
          <a:endParaRPr lang="en-US" sz="3200" kern="1200" dirty="0"/>
        </a:p>
      </dsp:txBody>
      <dsp:txXfrm>
        <a:off x="3605833" y="1505179"/>
        <a:ext cx="2691146" cy="2691146"/>
      </dsp:txXfrm>
    </dsp:sp>
    <dsp:sp modelId="{470B8214-EEEE-4B4F-9F1C-06445D55D4F8}">
      <dsp:nvSpPr>
        <dsp:cNvPr id="0" name=""/>
        <dsp:cNvSpPr/>
      </dsp:nvSpPr>
      <dsp:spPr>
        <a:xfrm>
          <a:off x="6093163" y="947824"/>
          <a:ext cx="3805856" cy="3805856"/>
        </a:xfrm>
        <a:prstGeom prst="ellipse">
          <a:avLst/>
        </a:prstGeom>
        <a:solidFill>
          <a:schemeClr val="accent5">
            <a:alpha val="50000"/>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09449" tIns="40640" rIns="209449" bIns="40640" numCol="1" spcCol="1270" anchor="ctr" anchorCtr="0">
          <a:noAutofit/>
        </a:bodyPr>
        <a:lstStyle/>
        <a:p>
          <a:pPr marL="0" lvl="0" indent="0" algn="ctr" defTabSz="1422400" rtl="0">
            <a:lnSpc>
              <a:spcPct val="90000"/>
            </a:lnSpc>
            <a:spcBef>
              <a:spcPct val="0"/>
            </a:spcBef>
            <a:spcAft>
              <a:spcPct val="35000"/>
            </a:spcAft>
            <a:buNone/>
          </a:pPr>
          <a:r>
            <a:rPr lang="en-US" sz="3200" kern="1200" dirty="0">
              <a:latin typeface="Calibri Light" panose="020F0302020204030204"/>
            </a:rPr>
            <a:t>Advising/Peer Mentoring</a:t>
          </a:r>
          <a:endParaRPr lang="en-US" sz="3200" kern="1200" dirty="0"/>
        </a:p>
      </dsp:txBody>
      <dsp:txXfrm>
        <a:off x="6650518" y="1505179"/>
        <a:ext cx="2691146" cy="2691146"/>
      </dsp:txXfrm>
    </dsp:sp>
    <dsp:sp modelId="{6218B50E-2C57-42B1-A363-7678B2FF3551}">
      <dsp:nvSpPr>
        <dsp:cNvPr id="0" name=""/>
        <dsp:cNvSpPr/>
      </dsp:nvSpPr>
      <dsp:spPr>
        <a:xfrm>
          <a:off x="9137849" y="947824"/>
          <a:ext cx="3805856" cy="3805856"/>
        </a:xfrm>
        <a:prstGeom prst="ellipse">
          <a:avLst/>
        </a:prstGeom>
        <a:solidFill>
          <a:schemeClr val="accent5">
            <a:alpha val="50000"/>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09449" tIns="40640" rIns="209449" bIns="4064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alibri Light" panose="020F0302020204030204"/>
            </a:rPr>
            <a:t>Transition</a:t>
          </a:r>
        </a:p>
      </dsp:txBody>
      <dsp:txXfrm>
        <a:off x="9695204" y="1505179"/>
        <a:ext cx="2691146" cy="2691146"/>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5387342"/>
            <a:ext cx="41970960" cy="11460480"/>
          </a:xfrm>
        </p:spPr>
        <p:txBody>
          <a:bodyPr anchor="b"/>
          <a:lstStyle>
            <a:lvl1pPr algn="ctr">
              <a:defRPr sz="28800"/>
            </a:lvl1pPr>
          </a:lstStyle>
          <a:p>
            <a:r>
              <a:rPr lang="en-US"/>
              <a:t>Click to edit Master title style</a:t>
            </a:r>
          </a:p>
        </p:txBody>
      </p:sp>
      <p:sp>
        <p:nvSpPr>
          <p:cNvPr id="3" name="Subtitle 2"/>
          <p:cNvSpPr>
            <a:spLocks noGrp="1"/>
          </p:cNvSpPr>
          <p:nvPr>
            <p:ph type="subTitle" idx="1"/>
          </p:nvPr>
        </p:nvSpPr>
        <p:spPr>
          <a:xfrm>
            <a:off x="6172200" y="17289782"/>
            <a:ext cx="370332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p>
        </p:txBody>
      </p:sp>
      <p:sp>
        <p:nvSpPr>
          <p:cNvPr id="4" name="Date Placeholder 3"/>
          <p:cNvSpPr>
            <a:spLocks noGrp="1"/>
          </p:cNvSpPr>
          <p:nvPr>
            <p:ph type="dt" sz="half" idx="10"/>
          </p:nvPr>
        </p:nvSpPr>
        <p:spPr/>
        <p:txBody>
          <a:bodyPr/>
          <a:lstStyle/>
          <a:p>
            <a:fld id="{1B99CE9D-4691-45CF-8876-E29643AFDF13}" type="datetimeFigureOut">
              <a:rPr lang="en-US" smtClean="0"/>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959183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99CE9D-4691-45CF-8876-E29643AFDF13}" type="datetimeFigureOut">
              <a:rPr lang="en-US" smtClean="0"/>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2603080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335848" y="1752600"/>
            <a:ext cx="10647045"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94713" y="1752600"/>
            <a:ext cx="31323915"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99CE9D-4691-45CF-8876-E29643AFDF13}" type="datetimeFigureOut">
              <a:rPr lang="en-US" smtClean="0"/>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356808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99CE9D-4691-45CF-8876-E29643AFDF13}" type="datetimeFigureOut">
              <a:rPr lang="en-US" smtClean="0"/>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3159557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995" y="8206749"/>
            <a:ext cx="42588180" cy="13693138"/>
          </a:xfrm>
        </p:spPr>
        <p:txBody>
          <a:bodyPr anchor="b"/>
          <a:lstStyle>
            <a:lvl1pPr>
              <a:defRPr sz="28800"/>
            </a:lvl1pPr>
          </a:lstStyle>
          <a:p>
            <a:r>
              <a:rPr lang="en-US"/>
              <a:t>Click to edit Master title style</a:t>
            </a:r>
          </a:p>
        </p:txBody>
      </p:sp>
      <p:sp>
        <p:nvSpPr>
          <p:cNvPr id="3" name="Text Placeholder 2"/>
          <p:cNvSpPr>
            <a:spLocks noGrp="1"/>
          </p:cNvSpPr>
          <p:nvPr>
            <p:ph type="body" idx="1"/>
          </p:nvPr>
        </p:nvSpPr>
        <p:spPr>
          <a:xfrm>
            <a:off x="3368995" y="22029429"/>
            <a:ext cx="4258818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99CE9D-4691-45CF-8876-E29643AFDF13}" type="datetimeFigureOut">
              <a:rPr lang="en-US" smtClean="0"/>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1635425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94710" y="8763000"/>
            <a:ext cx="209854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4997410" y="8763000"/>
            <a:ext cx="209854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99CE9D-4691-45CF-8876-E29643AFDF13}" type="datetimeFigureOut">
              <a:rPr lang="en-US" smtClean="0"/>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301714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01141" y="1752607"/>
            <a:ext cx="42588180" cy="6362702"/>
          </a:xfrm>
        </p:spPr>
        <p:txBody>
          <a:bodyPr/>
          <a:lstStyle/>
          <a:p>
            <a:r>
              <a:rPr lang="en-US"/>
              <a:t>Click to edit Master title style</a:t>
            </a:r>
          </a:p>
        </p:txBody>
      </p:sp>
      <p:sp>
        <p:nvSpPr>
          <p:cNvPr id="3" name="Text Placeholder 2"/>
          <p:cNvSpPr>
            <a:spLocks noGrp="1"/>
          </p:cNvSpPr>
          <p:nvPr>
            <p:ph type="body" idx="1"/>
          </p:nvPr>
        </p:nvSpPr>
        <p:spPr>
          <a:xfrm>
            <a:off x="3401147" y="8069582"/>
            <a:ext cx="20889036"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401147" y="12024360"/>
            <a:ext cx="2088903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4997413" y="8069582"/>
            <a:ext cx="20991911"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4997413" y="12024360"/>
            <a:ext cx="20991911"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99CE9D-4691-45CF-8876-E29643AFDF13}" type="datetimeFigureOut">
              <a:rPr lang="en-US" smtClean="0"/>
              <a:t>5/5/20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26407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99CE9D-4691-45CF-8876-E29643AFDF13}" type="datetimeFigureOut">
              <a:rPr lang="en-US" smtClean="0"/>
              <a:t>5/5/20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46078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9CE9D-4691-45CF-8876-E29643AFDF13}" type="datetimeFigureOut">
              <a:rPr lang="en-US" smtClean="0"/>
              <a:t>5/5/20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4085781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p>
        </p:txBody>
      </p:sp>
      <p:sp>
        <p:nvSpPr>
          <p:cNvPr id="3" name="Content Placeholder 2"/>
          <p:cNvSpPr>
            <a:spLocks noGrp="1"/>
          </p:cNvSpPr>
          <p:nvPr>
            <p:ph idx="1"/>
          </p:nvPr>
        </p:nvSpPr>
        <p:spPr>
          <a:xfrm>
            <a:off x="20991911" y="4739647"/>
            <a:ext cx="2499741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B99CE9D-4691-45CF-8876-E29643AFDF13}" type="datetimeFigureOut">
              <a:rPr lang="en-US" smtClean="0"/>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111567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p>
        </p:txBody>
      </p:sp>
      <p:sp>
        <p:nvSpPr>
          <p:cNvPr id="3" name="Picture Placeholder 2"/>
          <p:cNvSpPr>
            <a:spLocks noGrp="1" noChangeAspect="1"/>
          </p:cNvSpPr>
          <p:nvPr>
            <p:ph type="pic" idx="1"/>
          </p:nvPr>
        </p:nvSpPr>
        <p:spPr>
          <a:xfrm>
            <a:off x="20991911" y="4739647"/>
            <a:ext cx="2499741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B99CE9D-4691-45CF-8876-E29643AFDF13}" type="datetimeFigureOut">
              <a:rPr lang="en-US" smtClean="0"/>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297040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94710" y="1752607"/>
            <a:ext cx="4258818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394710" y="8763000"/>
            <a:ext cx="425881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394710" y="30510487"/>
            <a:ext cx="1110996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1B99CE9D-4691-45CF-8876-E29643AFDF13}" type="datetimeFigureOut">
              <a:rPr lang="en-US" smtClean="0"/>
              <a:t>5/5/20</a:t>
            </a:fld>
            <a:endParaRPr lang="en-US"/>
          </a:p>
        </p:txBody>
      </p:sp>
      <p:sp>
        <p:nvSpPr>
          <p:cNvPr id="5" name="Footer Placeholder 4"/>
          <p:cNvSpPr>
            <a:spLocks noGrp="1"/>
          </p:cNvSpPr>
          <p:nvPr>
            <p:ph type="ftr" sz="quarter" idx="3"/>
          </p:nvPr>
        </p:nvSpPr>
        <p:spPr>
          <a:xfrm>
            <a:off x="16356330" y="30510487"/>
            <a:ext cx="1666494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4872930" y="30510487"/>
            <a:ext cx="1110996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E9286838-CC2A-478D-A03B-BE19DF26C3DB}" type="slidenum">
              <a:rPr lang="en-US" smtClean="0"/>
              <a:t>‹#›</a:t>
            </a:fld>
            <a:endParaRPr lang="en-US"/>
          </a:p>
        </p:txBody>
      </p:sp>
    </p:spTree>
    <p:extLst>
      <p:ext uri="{BB962C8B-B14F-4D97-AF65-F5344CB8AC3E}">
        <p14:creationId xmlns:p14="http://schemas.microsoft.com/office/powerpoint/2010/main" val="1536802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tiff"/><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image" Target="../media/image5.png"/><Relationship Id="rId5" Type="http://schemas.openxmlformats.org/officeDocument/2006/relationships/diagramQuickStyle" Target="../diagrams/quickStyle1.xml"/><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2E2E2"/>
        </a:solidFill>
        <a:effectLst/>
      </p:bgPr>
    </p:bg>
    <p:spTree>
      <p:nvGrpSpPr>
        <p:cNvPr id="1" name=""/>
        <p:cNvGrpSpPr/>
        <p:nvPr/>
      </p:nvGrpSpPr>
      <p:grpSpPr>
        <a:xfrm>
          <a:off x="0" y="0"/>
          <a:ext cx="0" cy="0"/>
          <a:chOff x="0" y="0"/>
          <a:chExt cx="0" cy="0"/>
        </a:xfrm>
      </p:grpSpPr>
      <p:sp>
        <p:nvSpPr>
          <p:cNvPr id="20" name="Rectangle 19"/>
          <p:cNvSpPr>
            <a:spLocks noChangeArrowheads="1"/>
          </p:cNvSpPr>
          <p:nvPr/>
        </p:nvSpPr>
        <p:spPr bwMode="auto">
          <a:xfrm>
            <a:off x="0" y="366246"/>
            <a:ext cx="49377600" cy="5073643"/>
          </a:xfrm>
          <a:prstGeom prst="rect">
            <a:avLst/>
          </a:prstGeom>
          <a:solidFill>
            <a:schemeClr val="accent5">
              <a:lumMod val="50000"/>
            </a:schemeClr>
          </a:solidFill>
          <a:ln w="63500" cap="sq" algn="ctr">
            <a:solidFill>
              <a:schemeClr val="accent5">
                <a:lumMod val="50000"/>
              </a:schemeClr>
            </a:solidFill>
            <a:miter lim="800000"/>
            <a:headEnd/>
            <a:tailEnd/>
          </a:ln>
          <a:effectLst>
            <a:reflection blurRad="6350" stA="52000" endA="300" endPos="35000" dir="5400000" sy="-100000" algn="bl" rotWithShape="0"/>
          </a:effectLst>
        </p:spPr>
        <p:txBody>
          <a:bodyPr anchor="t"/>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US" altLang="en-US">
              <a:cs typeface="Arial"/>
            </a:endParaRPr>
          </a:p>
        </p:txBody>
      </p:sp>
      <p:sp>
        <p:nvSpPr>
          <p:cNvPr id="21" name="Text Box 2"/>
          <p:cNvSpPr txBox="1">
            <a:spLocks noChangeArrowheads="1"/>
          </p:cNvSpPr>
          <p:nvPr/>
        </p:nvSpPr>
        <p:spPr bwMode="auto">
          <a:xfrm>
            <a:off x="6397192" y="870880"/>
            <a:ext cx="36413574" cy="2462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722313">
              <a:defRPr sz="2400">
                <a:solidFill>
                  <a:schemeClr val="tx1"/>
                </a:solidFill>
                <a:latin typeface="Arial" panose="020B0604020202020204" pitchFamily="34" charset="0"/>
                <a:ea typeface="MS PGothic" panose="020B0600070205080204" pitchFamily="34" charset="-128"/>
              </a:defRPr>
            </a:lvl1pPr>
            <a:lvl2pPr marL="742950" indent="-285750" defTabSz="722313">
              <a:defRPr sz="2400">
                <a:solidFill>
                  <a:schemeClr val="tx1"/>
                </a:solidFill>
                <a:latin typeface="Arial" panose="020B0604020202020204" pitchFamily="34" charset="0"/>
                <a:ea typeface="MS PGothic" panose="020B0600070205080204" pitchFamily="34" charset="-128"/>
              </a:defRPr>
            </a:lvl2pPr>
            <a:lvl3pPr marL="1143000" indent="-228600" defTabSz="722313">
              <a:defRPr sz="2400">
                <a:solidFill>
                  <a:schemeClr val="tx1"/>
                </a:solidFill>
                <a:latin typeface="Arial" panose="020B0604020202020204" pitchFamily="34" charset="0"/>
                <a:ea typeface="MS PGothic" panose="020B0600070205080204" pitchFamily="34" charset="-128"/>
              </a:defRPr>
            </a:lvl3pPr>
            <a:lvl4pPr marL="1600200" indent="-228600" defTabSz="722313">
              <a:defRPr sz="2400">
                <a:solidFill>
                  <a:schemeClr val="tx1"/>
                </a:solidFill>
                <a:latin typeface="Arial" panose="020B0604020202020204" pitchFamily="34" charset="0"/>
                <a:ea typeface="MS PGothic" panose="020B0600070205080204" pitchFamily="34" charset="-128"/>
              </a:defRPr>
            </a:lvl4pPr>
            <a:lvl5pPr marL="2057400" indent="-228600" defTabSz="722313">
              <a:defRPr sz="2400">
                <a:solidFill>
                  <a:schemeClr val="tx1"/>
                </a:solidFill>
                <a:latin typeface="Arial" panose="020B0604020202020204" pitchFamily="34" charset="0"/>
                <a:ea typeface="MS PGothic" panose="020B0600070205080204" pitchFamily="34" charset="-128"/>
              </a:defRPr>
            </a:lvl5pPr>
            <a:lvl6pPr marL="2514600" indent="-228600" defTabSz="7223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7223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7223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7223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r>
              <a:rPr lang="en-US" sz="6000" b="1" dirty="0">
                <a:solidFill>
                  <a:schemeClr val="bg1"/>
                </a:solidFill>
                <a:cs typeface="Calibri Light"/>
              </a:rPr>
              <a:t>An Investigation of the Doctor of Occupational Therapy Students at the University of Mississippi Medical Center: Well-being</a:t>
            </a:r>
            <a:endParaRPr lang="en-US" sz="6000" dirty="0">
              <a:solidFill>
                <a:srgbClr val="D8D9DA"/>
              </a:solidFill>
              <a:latin typeface="+mn-lt"/>
              <a:ea typeface="Segoe UI Symbol" pitchFamily="34" charset="0"/>
              <a:cs typeface="Arial" panose="020B0604020202020204" pitchFamily="34" charset="0"/>
            </a:endParaRPr>
          </a:p>
          <a:p>
            <a:pPr algn="ctr"/>
            <a:endParaRPr lang="en-US" sz="6000" baseline="30000">
              <a:solidFill>
                <a:srgbClr val="D8D9DA"/>
              </a:solidFill>
              <a:latin typeface="+mn-lt"/>
              <a:ea typeface="Segoe UI Symbol" pitchFamily="34" charset="0"/>
              <a:cs typeface="Arial" panose="020B0604020202020204" pitchFamily="34" charset="0"/>
            </a:endParaRPr>
          </a:p>
        </p:txBody>
      </p:sp>
      <p:sp>
        <p:nvSpPr>
          <p:cNvPr id="49" name="Rectangle 1"/>
          <p:cNvSpPr>
            <a:spLocks noChangeArrowheads="1"/>
          </p:cNvSpPr>
          <p:nvPr/>
        </p:nvSpPr>
        <p:spPr bwMode="auto">
          <a:xfrm>
            <a:off x="721567" y="915628"/>
            <a:ext cx="3772134" cy="4083026"/>
          </a:xfrm>
          <a:prstGeom prst="rect">
            <a:avLst/>
          </a:prstGeom>
          <a:solidFill>
            <a:schemeClr val="bg1"/>
          </a:solidFill>
          <a:ln w="63500" cap="sq" algn="ctr">
            <a:no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US" altLang="en-US">
              <a:solidFill>
                <a:schemeClr val="bg1"/>
              </a:solidFill>
              <a:cs typeface="Arial" panose="020B0604020202020204" pitchFamily="34" charset="0"/>
            </a:endParaRPr>
          </a:p>
        </p:txBody>
      </p:sp>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8046" y="1318161"/>
            <a:ext cx="2881354" cy="3408001"/>
          </a:xfrm>
          <a:prstGeom prst="rect">
            <a:avLst/>
          </a:prstGeom>
        </p:spPr>
      </p:pic>
      <p:sp>
        <p:nvSpPr>
          <p:cNvPr id="18" name="Text Box 5"/>
          <p:cNvSpPr txBox="1">
            <a:spLocks noChangeArrowheads="1"/>
          </p:cNvSpPr>
          <p:nvPr/>
        </p:nvSpPr>
        <p:spPr bwMode="auto">
          <a:xfrm>
            <a:off x="708819" y="6413708"/>
            <a:ext cx="15189426" cy="923330"/>
          </a:xfrm>
          <a:prstGeom prst="rect">
            <a:avLst/>
          </a:prstGeom>
          <a:solidFill>
            <a:schemeClr val="accent5">
              <a:lumMod val="50000"/>
            </a:schemeClr>
          </a:solidFill>
          <a:ln>
            <a:noFill/>
          </a:ln>
        </p:spPr>
        <p:txBody>
          <a:bodyPr wrap="square" lIns="127586" tIns="91440" rIns="127586" bIns="91440">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dirty="0">
                <a:solidFill>
                  <a:schemeClr val="bg1"/>
                </a:solidFill>
                <a:latin typeface="+mn-lt"/>
                <a:cs typeface="Arial" panose="020B0604020202020204" pitchFamily="34" charset="0"/>
              </a:rPr>
              <a:t>ABSTRACT</a:t>
            </a:r>
          </a:p>
        </p:txBody>
      </p:sp>
      <p:sp>
        <p:nvSpPr>
          <p:cNvPr id="54" name="Rectangle 53"/>
          <p:cNvSpPr/>
          <p:nvPr/>
        </p:nvSpPr>
        <p:spPr>
          <a:xfrm>
            <a:off x="727727" y="7264061"/>
            <a:ext cx="15172805" cy="10772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r>
              <a:rPr lang="en-US" sz="3500" b="1" dirty="0">
                <a:solidFill>
                  <a:schemeClr val="tx1"/>
                </a:solidFill>
              </a:rPr>
              <a:t>Purpose: </a:t>
            </a:r>
            <a:r>
              <a:rPr lang="en-US" sz="3500" dirty="0">
                <a:solidFill>
                  <a:schemeClr val="tx1"/>
                </a:solidFill>
              </a:rPr>
              <a:t> </a:t>
            </a:r>
            <a:r>
              <a:rPr lang="en" sz="3500" dirty="0">
                <a:solidFill>
                  <a:schemeClr val="tx1"/>
                </a:solidFill>
              </a:rPr>
              <a:t>The purpose</a:t>
            </a:r>
            <a:r>
              <a:rPr lang="en" sz="3500" b="1" dirty="0">
                <a:solidFill>
                  <a:schemeClr val="tx1"/>
                </a:solidFill>
              </a:rPr>
              <a:t> </a:t>
            </a:r>
            <a:r>
              <a:rPr lang="en" sz="3500" dirty="0">
                <a:solidFill>
                  <a:schemeClr val="tx1"/>
                </a:solidFill>
              </a:rPr>
              <a:t>of this study was to explore the factors (curriculum, orientation, advising/peer mentoring, and transitioning) that affect the well-being (the state of being happy and healthy) of UMMC OTD students during their first summer semester.</a:t>
            </a:r>
            <a:endParaRPr lang="en-US" sz="3500" b="1" dirty="0">
              <a:solidFill>
                <a:schemeClr val="tx1"/>
              </a:solidFill>
              <a:cs typeface="Calibri"/>
            </a:endParaRPr>
          </a:p>
          <a:p>
            <a:r>
              <a:rPr lang="en-US" sz="3500" b="1" dirty="0">
                <a:solidFill>
                  <a:schemeClr val="tx1"/>
                </a:solidFill>
              </a:rPr>
              <a:t>Methods: </a:t>
            </a:r>
            <a:r>
              <a:rPr lang="en-US" sz="3500" dirty="0">
                <a:solidFill>
                  <a:schemeClr val="tx1"/>
                </a:solidFill>
              </a:rPr>
              <a:t>A mixed-methods cross-sectional survey was utilized to assess the students' perspectives of their well-being in respect to multiple elements of both the academic program and their personal life. </a:t>
            </a:r>
            <a:endParaRPr lang="en-US" sz="3500" dirty="0">
              <a:solidFill>
                <a:schemeClr val="tx1"/>
              </a:solidFill>
              <a:cs typeface="Calibri"/>
            </a:endParaRPr>
          </a:p>
          <a:p>
            <a:r>
              <a:rPr lang="en-US" sz="3500" b="1" dirty="0">
                <a:solidFill>
                  <a:schemeClr val="tx1"/>
                </a:solidFill>
              </a:rPr>
              <a:t>Results: </a:t>
            </a:r>
            <a:r>
              <a:rPr lang="en-US" sz="3500" dirty="0">
                <a:solidFill>
                  <a:schemeClr val="tx1"/>
                </a:solidFill>
                <a:ea typeface="+mn-lt"/>
                <a:cs typeface="+mn-lt"/>
              </a:rPr>
              <a:t>Thirty-eight students participated in the electronic survey. 84.2% of participants either agreed or strongly agreed with being overwhelmed by the academic course load during the first semester of the program. 50% of the participants agreed that the orientation process lowered their anxiety prior to starting the program. 68.4% and 60.5% found that advising and peer mentoring was instrumental to their success, respectively. 57.9% agreed that their undergraduate education prepared them for the coursework. The top three positive effects and opportunities for improvement in orientation, advising, peer mentoring, transition, and curriculum were identified in the Doctor of Occupational Therapy program at the University of Mississippi Medical Center.</a:t>
            </a:r>
          </a:p>
          <a:p>
            <a:r>
              <a:rPr lang="en-US" sz="3500" b="1" dirty="0">
                <a:solidFill>
                  <a:schemeClr val="tx1"/>
                </a:solidFill>
              </a:rPr>
              <a:t>Conclusion: </a:t>
            </a:r>
            <a:r>
              <a:rPr lang="en-US" sz="3500" dirty="0">
                <a:solidFill>
                  <a:schemeClr val="tx1"/>
                </a:solidFill>
                <a:ea typeface="+mn-lt"/>
                <a:cs typeface="+mn-lt"/>
              </a:rPr>
              <a:t>There are multiple aspects in place within curriculum, orientation, advising/peer mentoring, and the transition that may positively affect the student’s well-being within their first semester.</a:t>
            </a:r>
          </a:p>
        </p:txBody>
      </p:sp>
      <p:sp>
        <p:nvSpPr>
          <p:cNvPr id="56" name="Text Box 5"/>
          <p:cNvSpPr txBox="1">
            <a:spLocks noChangeArrowheads="1"/>
          </p:cNvSpPr>
          <p:nvPr/>
        </p:nvSpPr>
        <p:spPr bwMode="auto">
          <a:xfrm>
            <a:off x="33501436" y="15879586"/>
            <a:ext cx="15189426" cy="923330"/>
          </a:xfrm>
          <a:prstGeom prst="rect">
            <a:avLst/>
          </a:prstGeom>
          <a:solidFill>
            <a:schemeClr val="accent5">
              <a:lumMod val="50000"/>
            </a:schemeClr>
          </a:solidFill>
          <a:ln>
            <a:noFill/>
          </a:ln>
        </p:spPr>
        <p:txBody>
          <a:bodyPr wrap="square" lIns="127586" tIns="91440" rIns="127586" bIns="91440">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dirty="0">
                <a:solidFill>
                  <a:schemeClr val="bg1"/>
                </a:solidFill>
                <a:latin typeface="+mn-lt"/>
                <a:cs typeface="Arial" panose="020B0604020202020204" pitchFamily="34" charset="0"/>
              </a:rPr>
              <a:t>CONCLUSION</a:t>
            </a:r>
          </a:p>
        </p:txBody>
      </p:sp>
      <p:sp>
        <p:nvSpPr>
          <p:cNvPr id="57" name="Text Box 5"/>
          <p:cNvSpPr txBox="1">
            <a:spLocks noChangeArrowheads="1"/>
          </p:cNvSpPr>
          <p:nvPr/>
        </p:nvSpPr>
        <p:spPr bwMode="auto">
          <a:xfrm>
            <a:off x="33544997" y="21664312"/>
            <a:ext cx="15189426" cy="923330"/>
          </a:xfrm>
          <a:prstGeom prst="rect">
            <a:avLst/>
          </a:prstGeom>
          <a:solidFill>
            <a:schemeClr val="accent5">
              <a:lumMod val="50000"/>
            </a:schemeClr>
          </a:solidFill>
          <a:ln>
            <a:noFill/>
          </a:ln>
        </p:spPr>
        <p:txBody>
          <a:bodyPr wrap="square" lIns="127586" tIns="91440" rIns="127586" bIns="91440">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dirty="0">
                <a:solidFill>
                  <a:schemeClr val="bg1"/>
                </a:solidFill>
                <a:latin typeface="+mn-lt"/>
                <a:cs typeface="Arial" panose="020B0604020202020204" pitchFamily="34" charset="0"/>
              </a:rPr>
              <a:t>LIMITATIONS</a:t>
            </a:r>
          </a:p>
        </p:txBody>
      </p:sp>
      <p:sp>
        <p:nvSpPr>
          <p:cNvPr id="64" name="Text Box 5"/>
          <p:cNvSpPr txBox="1">
            <a:spLocks noChangeArrowheads="1"/>
          </p:cNvSpPr>
          <p:nvPr/>
        </p:nvSpPr>
        <p:spPr bwMode="auto">
          <a:xfrm>
            <a:off x="832131" y="28234039"/>
            <a:ext cx="15189426" cy="923330"/>
          </a:xfrm>
          <a:prstGeom prst="rect">
            <a:avLst/>
          </a:prstGeom>
          <a:solidFill>
            <a:schemeClr val="accent5">
              <a:lumMod val="50000"/>
            </a:schemeClr>
          </a:solidFill>
          <a:ln>
            <a:noFill/>
          </a:ln>
        </p:spPr>
        <p:txBody>
          <a:bodyPr wrap="square" lIns="127586" tIns="91440" rIns="127586" bIns="91440" anchor="t">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dirty="0">
                <a:solidFill>
                  <a:schemeClr val="bg1"/>
                </a:solidFill>
                <a:latin typeface="+mn-lt"/>
                <a:ea typeface="MS PGothic"/>
                <a:cs typeface="Arial"/>
              </a:rPr>
              <a:t>PRIMARY AIMS</a:t>
            </a:r>
            <a:endParaRPr lang="en-US" altLang="en-US" sz="4800" b="1" dirty="0">
              <a:solidFill>
                <a:schemeClr val="bg1"/>
              </a:solidFill>
              <a:latin typeface="+mn-lt"/>
              <a:cs typeface="Arial" panose="020B0604020202020204" pitchFamily="34" charset="0"/>
            </a:endParaRPr>
          </a:p>
        </p:txBody>
      </p:sp>
      <p:sp>
        <p:nvSpPr>
          <p:cNvPr id="65" name="Text Box 5"/>
          <p:cNvSpPr txBox="1">
            <a:spLocks noChangeArrowheads="1"/>
          </p:cNvSpPr>
          <p:nvPr/>
        </p:nvSpPr>
        <p:spPr bwMode="auto">
          <a:xfrm>
            <a:off x="17075037" y="6356558"/>
            <a:ext cx="15189426" cy="923330"/>
          </a:xfrm>
          <a:prstGeom prst="rect">
            <a:avLst/>
          </a:prstGeom>
          <a:solidFill>
            <a:schemeClr val="accent5">
              <a:lumMod val="50000"/>
            </a:schemeClr>
          </a:solidFill>
          <a:ln>
            <a:noFill/>
          </a:ln>
        </p:spPr>
        <p:txBody>
          <a:bodyPr wrap="square" lIns="127586" tIns="91440" rIns="127586" bIns="91440">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dirty="0">
                <a:solidFill>
                  <a:schemeClr val="bg1"/>
                </a:solidFill>
                <a:latin typeface="+mn-lt"/>
                <a:cs typeface="Arial" panose="020B0604020202020204" pitchFamily="34" charset="0"/>
              </a:rPr>
              <a:t>RESULTS</a:t>
            </a:r>
          </a:p>
        </p:txBody>
      </p:sp>
      <p:sp>
        <p:nvSpPr>
          <p:cNvPr id="31" name="Rectangle 30"/>
          <p:cNvSpPr/>
          <p:nvPr/>
        </p:nvSpPr>
        <p:spPr>
          <a:xfrm>
            <a:off x="33478622" y="22792400"/>
            <a:ext cx="15018601" cy="2693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marL="457200" indent="-457200">
              <a:buFont typeface="Courier New" panose="02070309020205020404" pitchFamily="49" charset="0"/>
              <a:buChar char="o"/>
            </a:pPr>
            <a:r>
              <a:rPr lang="en-US" sz="3500" dirty="0">
                <a:solidFill>
                  <a:schemeClr val="tx1"/>
                </a:solidFill>
                <a:cs typeface="Calibri"/>
              </a:rPr>
              <a:t>Self-report bias due to the students over or under reporting</a:t>
            </a:r>
          </a:p>
          <a:p>
            <a:pPr marL="457200" indent="-457200">
              <a:buFont typeface="Courier New" panose="02070309020205020404" pitchFamily="49" charset="0"/>
              <a:buChar char="o"/>
            </a:pPr>
            <a:r>
              <a:rPr lang="en-US" sz="3500" dirty="0">
                <a:solidFill>
                  <a:schemeClr val="tx1"/>
                </a:solidFill>
                <a:cs typeface="Calibri"/>
              </a:rPr>
              <a:t>Sampling was utilized creating a small sample size N=38</a:t>
            </a:r>
          </a:p>
          <a:p>
            <a:pPr marL="457200" indent="-457200">
              <a:buFont typeface="Courier New" panose="02070309020205020404" pitchFamily="49" charset="0"/>
              <a:buChar char="o"/>
            </a:pPr>
            <a:r>
              <a:rPr lang="en-US" sz="3500" dirty="0">
                <a:solidFill>
                  <a:schemeClr val="tx1"/>
                </a:solidFill>
                <a:cs typeface="Calibri"/>
              </a:rPr>
              <a:t>Lack of reflection or member checks </a:t>
            </a:r>
          </a:p>
          <a:p>
            <a:pPr marL="457200" indent="-457200">
              <a:buFont typeface="Courier New" panose="02070309020205020404" pitchFamily="49" charset="0"/>
              <a:buChar char="o"/>
            </a:pPr>
            <a:r>
              <a:rPr lang="en-US" sz="3500" dirty="0">
                <a:solidFill>
                  <a:schemeClr val="tx1"/>
                </a:solidFill>
                <a:cs typeface="Calibri"/>
              </a:rPr>
              <a:t>No pilot study due to use of modified pre-existing survey </a:t>
            </a:r>
          </a:p>
          <a:p>
            <a:pPr marL="457200" indent="-457200">
              <a:buFont typeface="Courier New" panose="02070309020205020404" pitchFamily="49" charset="0"/>
              <a:buChar char="o"/>
            </a:pPr>
            <a:r>
              <a:rPr lang="en-US" sz="3500" dirty="0">
                <a:solidFill>
                  <a:schemeClr val="tx1"/>
                </a:solidFill>
                <a:cs typeface="Calibri"/>
              </a:rPr>
              <a:t>Many participants did not offer recommendations </a:t>
            </a:r>
            <a:endParaRPr lang="en-US" dirty="0">
              <a:solidFill>
                <a:schemeClr val="tx1"/>
              </a:solidFill>
            </a:endParaRPr>
          </a:p>
        </p:txBody>
      </p:sp>
      <p:sp>
        <p:nvSpPr>
          <p:cNvPr id="32" name="Rectangle 31"/>
          <p:cNvSpPr/>
          <p:nvPr/>
        </p:nvSpPr>
        <p:spPr>
          <a:xfrm>
            <a:off x="1141683" y="28914327"/>
            <a:ext cx="15191855" cy="32316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spAutoFit/>
          </a:bodyPr>
          <a:lstStyle/>
          <a:p>
            <a:endParaRPr lang="en" sz="3500">
              <a:solidFill>
                <a:schemeClr val="tx1"/>
              </a:solidFill>
              <a:ea typeface="+mn-lt"/>
              <a:cs typeface="+mn-lt"/>
            </a:endParaRPr>
          </a:p>
          <a:p>
            <a:pPr>
              <a:buFont typeface="Arial" panose="02070309020205020404" pitchFamily="49" charset="0"/>
              <a:buChar char="•"/>
            </a:pPr>
            <a:r>
              <a:rPr lang="en-US" sz="3500" b="1" dirty="0">
                <a:solidFill>
                  <a:schemeClr val="tx1"/>
                </a:solidFill>
              </a:rPr>
              <a:t>Primary Aim I</a:t>
            </a:r>
            <a:r>
              <a:rPr lang="en-US" sz="3500" dirty="0">
                <a:solidFill>
                  <a:schemeClr val="tx1"/>
                </a:solidFill>
              </a:rPr>
              <a:t>: To </a:t>
            </a:r>
            <a:r>
              <a:rPr lang="en-US" sz="3500" dirty="0">
                <a:solidFill>
                  <a:schemeClr val="tx1"/>
                </a:solidFill>
                <a:ea typeface="+mn-lt"/>
                <a:cs typeface="+mn-lt"/>
              </a:rPr>
              <a:t>identify which factors positively and negatively contribute to well-being.</a:t>
            </a:r>
            <a:endParaRPr lang="en-US" sz="7750" dirty="0">
              <a:solidFill>
                <a:schemeClr val="tx1"/>
              </a:solidFill>
            </a:endParaRPr>
          </a:p>
          <a:p>
            <a:pPr>
              <a:buFont typeface="Arial" panose="02070309020205020404" pitchFamily="49" charset="0"/>
              <a:buChar char="•"/>
            </a:pPr>
            <a:r>
              <a:rPr lang="en-US" sz="3500" b="1" dirty="0">
                <a:solidFill>
                  <a:schemeClr val="tx1"/>
                </a:solidFill>
              </a:rPr>
              <a:t>Primary Aim II:</a:t>
            </a:r>
            <a:r>
              <a:rPr lang="en-US" sz="3500" b="1" dirty="0">
                <a:solidFill>
                  <a:schemeClr val="tx1"/>
                </a:solidFill>
                <a:ea typeface="+mn-lt"/>
                <a:cs typeface="+mn-lt"/>
              </a:rPr>
              <a:t> </a:t>
            </a:r>
            <a:r>
              <a:rPr lang="en-US" sz="3500" dirty="0">
                <a:solidFill>
                  <a:schemeClr val="tx1"/>
                </a:solidFill>
                <a:ea typeface="+mn-lt"/>
                <a:cs typeface="+mn-lt"/>
              </a:rPr>
              <a:t>To use these findings to offer suggestions and recommendations to the UMMC OTD program for improving the well-being of their future students.</a:t>
            </a:r>
            <a:endParaRPr lang="en-US" sz="7750" dirty="0">
              <a:solidFill>
                <a:schemeClr val="tx1"/>
              </a:solidFill>
              <a:cs typeface="Calibri"/>
            </a:endParaRPr>
          </a:p>
          <a:p>
            <a:pPr marL="457200" indent="-457200">
              <a:buFont typeface="Wingdings" panose="05000000000000000000" pitchFamily="2" charset="2"/>
              <a:buChar char="Ø"/>
            </a:pPr>
            <a:endParaRPr lang="en-US" sz="3500">
              <a:solidFill>
                <a:schemeClr val="tx1"/>
              </a:solidFill>
              <a:cs typeface="Calibri"/>
            </a:endParaRPr>
          </a:p>
        </p:txBody>
      </p:sp>
      <p:sp>
        <p:nvSpPr>
          <p:cNvPr id="33" name="Rectangle 32"/>
          <p:cNvSpPr/>
          <p:nvPr/>
        </p:nvSpPr>
        <p:spPr>
          <a:xfrm>
            <a:off x="33472814" y="16829924"/>
            <a:ext cx="15266506" cy="4847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r>
              <a:rPr lang="en-US" sz="3500" dirty="0">
                <a:solidFill>
                  <a:schemeClr val="tx1"/>
                </a:solidFill>
              </a:rPr>
              <a:t>In conclusion, this investigation found that students were overwhelmed by the increase in workload during their first semester relative to undergrad workload which led to increasing levels of stress, anxiety and a general decline in well-being. Students reported that opportunities for social engagement with peers and faculty as well as preparation activities embedded within the program had a positive impact on their well-being. Activities to improve student preparedness for the program before the start of the semester as well as providing more time for both student-to-student and student-to-faculty interaction were recommended to the investigators as areas for improvement in future years of the program. </a:t>
            </a:r>
            <a:endParaRPr lang="en-US" sz="3500" dirty="0">
              <a:solidFill>
                <a:schemeClr val="tx1"/>
              </a:solidFill>
              <a:cs typeface="Calibri"/>
            </a:endParaRPr>
          </a:p>
        </p:txBody>
      </p:sp>
      <p:sp>
        <p:nvSpPr>
          <p:cNvPr id="41" name="Rectangle 40"/>
          <p:cNvSpPr/>
          <p:nvPr/>
        </p:nvSpPr>
        <p:spPr>
          <a:xfrm>
            <a:off x="33507560" y="7205318"/>
            <a:ext cx="14884048" cy="8617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r>
              <a:rPr lang="en-US" sz="3500" b="1" dirty="0">
                <a:solidFill>
                  <a:schemeClr val="tx1"/>
                </a:solidFill>
              </a:rPr>
              <a:t>Research Design</a:t>
            </a:r>
          </a:p>
          <a:p>
            <a:r>
              <a:rPr lang="en-US" sz="3500" dirty="0">
                <a:solidFill>
                  <a:schemeClr val="tx1"/>
                </a:solidFill>
              </a:rPr>
              <a:t>A cross-sectional research study was designed by researchers to gather quantitative and qualitative data through an email survey of OTD students at UMMC. </a:t>
            </a:r>
            <a:endParaRPr lang="en-US" sz="3500" b="1" dirty="0">
              <a:solidFill>
                <a:schemeClr val="tx1"/>
              </a:solidFill>
            </a:endParaRPr>
          </a:p>
          <a:p>
            <a:r>
              <a:rPr lang="en-US" sz="3500" b="1" dirty="0">
                <a:solidFill>
                  <a:schemeClr val="tx1"/>
                </a:solidFill>
              </a:rPr>
              <a:t>Participants</a:t>
            </a:r>
            <a:endParaRPr lang="en-US" sz="3500" b="1" dirty="0">
              <a:solidFill>
                <a:schemeClr val="tx1"/>
              </a:solidFill>
              <a:cs typeface="Calibri"/>
            </a:endParaRPr>
          </a:p>
          <a:p>
            <a:r>
              <a:rPr lang="en-US" sz="3500" dirty="0">
                <a:solidFill>
                  <a:schemeClr val="tx1"/>
                </a:solidFill>
              </a:rPr>
              <a:t>The researchers emailed 39 surveys to a sample of students from the class of 2022. The final sample included 38 participants. </a:t>
            </a:r>
            <a:endParaRPr lang="en-US" sz="3500" dirty="0">
              <a:solidFill>
                <a:schemeClr val="tx1"/>
              </a:solidFill>
              <a:cs typeface="Calibri"/>
            </a:endParaRPr>
          </a:p>
          <a:p>
            <a:r>
              <a:rPr lang="en-US" sz="3500" b="1" dirty="0">
                <a:solidFill>
                  <a:schemeClr val="tx1"/>
                </a:solidFill>
              </a:rPr>
              <a:t>Data Collection and Analysis</a:t>
            </a:r>
            <a:endParaRPr lang="en-US" sz="3500" b="1" dirty="0">
              <a:solidFill>
                <a:schemeClr val="tx1"/>
              </a:solidFill>
              <a:cs typeface="Calibri"/>
            </a:endParaRPr>
          </a:p>
          <a:p>
            <a:r>
              <a:rPr lang="en-US" sz="3500" dirty="0">
                <a:solidFill>
                  <a:schemeClr val="tx1"/>
                </a:solidFill>
              </a:rPr>
              <a:t>Participants selected to take part in this study were sent an email including  a cover letter, and a link to the survey. Informed consent was assumed upon receipt of the completed survey. Three investigators used </a:t>
            </a:r>
            <a:r>
              <a:rPr lang="en-US" sz="3500" dirty="0" err="1">
                <a:solidFill>
                  <a:schemeClr val="tx1"/>
                </a:solidFill>
              </a:rPr>
              <a:t>RedCap</a:t>
            </a:r>
            <a:r>
              <a:rPr lang="en-US" sz="3500" dirty="0">
                <a:solidFill>
                  <a:schemeClr val="tx1"/>
                </a:solidFill>
              </a:rPr>
              <a:t> and Microsoft Excel 2016 to analyze quantitative data, and qualitative research was hand coded by four investigators and analyzed into themes. Qualitative</a:t>
            </a:r>
            <a:r>
              <a:rPr lang="en-US" sz="3500" dirty="0">
                <a:solidFill>
                  <a:schemeClr val="tx1"/>
                </a:solidFill>
                <a:ea typeface="+mn-lt"/>
                <a:cs typeface="+mn-lt"/>
              </a:rPr>
              <a:t> and quantitative data was synthesized to present factors that contributed to well-being of UMMC OTD students. Within those factors were recommendations to the UMMC OTD program with the aim of improving well-being of future UMMC OTD students.</a:t>
            </a:r>
          </a:p>
        </p:txBody>
      </p:sp>
      <p:sp>
        <p:nvSpPr>
          <p:cNvPr id="35" name="Text Box 5"/>
          <p:cNvSpPr txBox="1">
            <a:spLocks noChangeArrowheads="1"/>
          </p:cNvSpPr>
          <p:nvPr/>
        </p:nvSpPr>
        <p:spPr bwMode="auto">
          <a:xfrm>
            <a:off x="834034" y="18339313"/>
            <a:ext cx="15189426" cy="923330"/>
          </a:xfrm>
          <a:prstGeom prst="rect">
            <a:avLst/>
          </a:prstGeom>
          <a:solidFill>
            <a:schemeClr val="accent5">
              <a:lumMod val="50000"/>
            </a:schemeClr>
          </a:solidFill>
          <a:ln>
            <a:noFill/>
          </a:ln>
        </p:spPr>
        <p:txBody>
          <a:bodyPr wrap="square" lIns="127586" tIns="91440" rIns="127586" bIns="91440">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dirty="0">
                <a:solidFill>
                  <a:schemeClr val="bg1"/>
                </a:solidFill>
                <a:latin typeface="+mn-lt"/>
                <a:cs typeface="Arial" panose="020B0604020202020204" pitchFamily="34" charset="0"/>
              </a:rPr>
              <a:t>INTRODUCTION</a:t>
            </a:r>
          </a:p>
        </p:txBody>
      </p:sp>
      <p:sp>
        <p:nvSpPr>
          <p:cNvPr id="36" name="Rectangle 35"/>
          <p:cNvSpPr/>
          <p:nvPr/>
        </p:nvSpPr>
        <p:spPr>
          <a:xfrm>
            <a:off x="706416" y="19125780"/>
            <a:ext cx="15162980" cy="103529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r>
              <a:rPr lang="en" sz="3450" dirty="0">
                <a:solidFill>
                  <a:schemeClr val="tx1"/>
                </a:solidFill>
                <a:ea typeface="+mn-lt"/>
                <a:cs typeface="+mn-lt"/>
              </a:rPr>
              <a:t>In recent years, student well-being has shifted to the forefront of professional and graduate schools’ priorities. Professional and graduate schools are attempting to understand and meet the needs of these students. First-year students in professional programs often deal with a significant amount of stress and self-doubt (Dahlin, </a:t>
            </a:r>
            <a:r>
              <a:rPr lang="en" sz="3450" dirty="0" err="1">
                <a:solidFill>
                  <a:schemeClr val="tx1"/>
                </a:solidFill>
                <a:ea typeface="+mn-lt"/>
                <a:cs typeface="+mn-lt"/>
              </a:rPr>
              <a:t>Joneborg</a:t>
            </a:r>
            <a:r>
              <a:rPr lang="en" sz="3450" dirty="0">
                <a:solidFill>
                  <a:schemeClr val="tx1"/>
                </a:solidFill>
                <a:ea typeface="+mn-lt"/>
                <a:cs typeface="+mn-lt"/>
              </a:rPr>
              <a:t>, &amp; </a:t>
            </a:r>
            <a:r>
              <a:rPr lang="en" sz="3450" dirty="0" err="1">
                <a:solidFill>
                  <a:schemeClr val="tx1"/>
                </a:solidFill>
                <a:ea typeface="+mn-lt"/>
                <a:cs typeface="+mn-lt"/>
              </a:rPr>
              <a:t>Runeson</a:t>
            </a:r>
            <a:r>
              <a:rPr lang="en" sz="3450" dirty="0">
                <a:solidFill>
                  <a:schemeClr val="tx1"/>
                </a:solidFill>
                <a:ea typeface="+mn-lt"/>
                <a:cs typeface="+mn-lt"/>
              </a:rPr>
              <a:t>, 2005; Hughes and Kleist, 2005). A few key components that impact doctoral students’ well-being are curriculum, orientation, advising, peer mentoring, and transition. Students can have difficulty keeping up with the expectations of the curriculum. It is also found that an adequate orientation process fosters a smoother transition. This transition from undergraduate to graduate programs can negatively affect a student's well-being, including self-doubt. A relationship with a faculty advisor and peer-mentor is found to lead to higher satisfaction and improved well-being. Peer mentoring is found to be more successful in affecting well-being than a faculty advisor. This is due to the higher level of comfort felt with a peer. Taking these factors into consideration assist a doctoral program to foster their students' well-being. There is limited research on the well-being of OTD students, so this study's findings will be used to improve the well-being of future students at UMMC.</a:t>
            </a:r>
            <a:endParaRPr lang="en" sz="3450" dirty="0">
              <a:solidFill>
                <a:schemeClr val="tx1"/>
              </a:solidFill>
              <a:cs typeface="Calibri"/>
            </a:endParaRPr>
          </a:p>
          <a:p>
            <a:endParaRPr lang="en-US"/>
          </a:p>
        </p:txBody>
      </p:sp>
      <p:sp>
        <p:nvSpPr>
          <p:cNvPr id="37" name="Text Box 5"/>
          <p:cNvSpPr txBox="1">
            <a:spLocks noChangeArrowheads="1"/>
          </p:cNvSpPr>
          <p:nvPr/>
        </p:nvSpPr>
        <p:spPr bwMode="auto">
          <a:xfrm>
            <a:off x="33500834" y="6354398"/>
            <a:ext cx="15189426" cy="923330"/>
          </a:xfrm>
          <a:prstGeom prst="rect">
            <a:avLst/>
          </a:prstGeom>
          <a:solidFill>
            <a:schemeClr val="accent5">
              <a:lumMod val="50000"/>
            </a:schemeClr>
          </a:solidFill>
          <a:ln>
            <a:noFill/>
          </a:ln>
        </p:spPr>
        <p:txBody>
          <a:bodyPr wrap="square" lIns="127586" tIns="91440" rIns="127586" bIns="91440">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dirty="0">
                <a:solidFill>
                  <a:schemeClr val="bg1"/>
                </a:solidFill>
                <a:latin typeface="+mn-lt"/>
                <a:cs typeface="Arial" panose="020B0604020202020204" pitchFamily="34" charset="0"/>
              </a:rPr>
              <a:t>METHODOLOGY</a:t>
            </a:r>
          </a:p>
        </p:txBody>
      </p:sp>
      <p:sp>
        <p:nvSpPr>
          <p:cNvPr id="43" name="Text Box 5"/>
          <p:cNvSpPr txBox="1">
            <a:spLocks noChangeArrowheads="1"/>
          </p:cNvSpPr>
          <p:nvPr/>
        </p:nvSpPr>
        <p:spPr bwMode="auto">
          <a:xfrm>
            <a:off x="33598767" y="26025511"/>
            <a:ext cx="15189426" cy="923330"/>
          </a:xfrm>
          <a:prstGeom prst="rect">
            <a:avLst/>
          </a:prstGeom>
          <a:solidFill>
            <a:schemeClr val="accent5">
              <a:lumMod val="50000"/>
            </a:schemeClr>
          </a:solidFill>
          <a:ln>
            <a:noFill/>
          </a:ln>
        </p:spPr>
        <p:txBody>
          <a:bodyPr wrap="square" lIns="127586" tIns="91440" rIns="127586" bIns="91440">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dirty="0">
                <a:solidFill>
                  <a:schemeClr val="bg1"/>
                </a:solidFill>
                <a:latin typeface="+mn-lt"/>
                <a:cs typeface="Arial" panose="020B0604020202020204" pitchFamily="34" charset="0"/>
              </a:rPr>
              <a:t>OT IMPLICATIONS</a:t>
            </a:r>
          </a:p>
        </p:txBody>
      </p:sp>
      <p:sp>
        <p:nvSpPr>
          <p:cNvPr id="44" name="Rectangle 43"/>
          <p:cNvSpPr/>
          <p:nvPr/>
        </p:nvSpPr>
        <p:spPr>
          <a:xfrm>
            <a:off x="33604014" y="27092769"/>
            <a:ext cx="14672091" cy="538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marL="571500" indent="-571500">
              <a:buFont typeface="Courier New" panose="02070309020205020404" pitchFamily="49" charset="0"/>
              <a:buChar char="o"/>
            </a:pPr>
            <a:r>
              <a:rPr lang="en-US" sz="3500" dirty="0">
                <a:solidFill>
                  <a:schemeClr val="tx1"/>
                </a:solidFill>
                <a:cs typeface="Calibri"/>
              </a:rPr>
              <a:t>This investigation serves as a quality improvement tool in the occupational therapy doctoral program at the University of Mississippi Medical Center</a:t>
            </a:r>
          </a:p>
          <a:p>
            <a:pPr marL="571500" indent="-571500">
              <a:buFont typeface="Courier New" panose="02070309020205020404" pitchFamily="49" charset="0"/>
              <a:buChar char="o"/>
            </a:pPr>
            <a:r>
              <a:rPr lang="en-US" sz="3500" dirty="0">
                <a:solidFill>
                  <a:schemeClr val="tx1"/>
                </a:solidFill>
                <a:cs typeface="Calibri"/>
              </a:rPr>
              <a:t>The goal of increasing a student's well-being could possibly lead to an increase in the confidence needed to be successful in the program</a:t>
            </a:r>
          </a:p>
          <a:p>
            <a:pPr marL="571500" indent="-571500">
              <a:buFont typeface="Courier New" panose="02070309020205020404" pitchFamily="49" charset="0"/>
              <a:buChar char="o"/>
            </a:pPr>
            <a:r>
              <a:rPr lang="en-US" sz="3500" dirty="0">
                <a:solidFill>
                  <a:schemeClr val="tx1"/>
                </a:solidFill>
                <a:cs typeface="Calibri"/>
              </a:rPr>
              <a:t>Many occupational therapy programs have yet to transition to the doctoral level, so this investigation can serve as a resource. </a:t>
            </a:r>
          </a:p>
          <a:p>
            <a:pPr marL="571500" indent="-571500">
              <a:buFont typeface="Courier New" panose="02070309020205020404" pitchFamily="49" charset="0"/>
              <a:buChar char="o"/>
            </a:pPr>
            <a:r>
              <a:rPr lang="en-US" sz="3500" dirty="0">
                <a:solidFill>
                  <a:schemeClr val="tx1"/>
                </a:solidFill>
                <a:cs typeface="Calibri"/>
              </a:rPr>
              <a:t>The holistic approach is vital for the success of a graduate student as well as an entry-level clinician</a:t>
            </a:r>
          </a:p>
          <a:p>
            <a:pPr marL="571500" indent="-571500">
              <a:buFont typeface="Courier New" panose="02070309020205020404" pitchFamily="49" charset="0"/>
              <a:buChar char="o"/>
            </a:pPr>
            <a:r>
              <a:rPr lang="en-US" sz="3500" dirty="0">
                <a:solidFill>
                  <a:schemeClr val="tx1"/>
                </a:solidFill>
                <a:cs typeface="Calibri"/>
              </a:rPr>
              <a:t>These results may serve as an opportunity to delve deeper into student and faculty perceptions of well-being.</a:t>
            </a:r>
          </a:p>
        </p:txBody>
      </p:sp>
      <p:sp>
        <p:nvSpPr>
          <p:cNvPr id="3" name="TextBox 2"/>
          <p:cNvSpPr txBox="1"/>
          <p:nvPr/>
        </p:nvSpPr>
        <p:spPr>
          <a:xfrm>
            <a:off x="5420226" y="2536259"/>
            <a:ext cx="38537148" cy="1569660"/>
          </a:xfrm>
          <a:prstGeom prst="rect">
            <a:avLst/>
          </a:prstGeom>
          <a:noFill/>
        </p:spPr>
        <p:txBody>
          <a:bodyPr wrap="square" rtlCol="0">
            <a:spAutoFit/>
          </a:bodyPr>
          <a:lstStyle/>
          <a:p>
            <a:pPr algn="ctr"/>
            <a:r>
              <a:rPr lang="en-US" sz="4800" dirty="0" err="1">
                <a:solidFill>
                  <a:schemeClr val="bg1"/>
                </a:solidFill>
                <a:cs typeface="Calibri Light"/>
              </a:rPr>
              <a:t>Arinder</a:t>
            </a:r>
            <a:r>
              <a:rPr lang="en-US" sz="4800" dirty="0">
                <a:solidFill>
                  <a:schemeClr val="bg1"/>
                </a:solidFill>
                <a:cs typeface="Calibri Light"/>
              </a:rPr>
              <a:t>, G., OTS, Brooks, C., OTS, Cochran, D., OTS, Kennamer, S., OTS, Miles, H., OTS, Smith, M., OTS, Sullivant, S., OTS, </a:t>
            </a:r>
            <a:br>
              <a:rPr lang="en-US" sz="4800">
                <a:solidFill>
                  <a:schemeClr val="bg1"/>
                </a:solidFill>
                <a:cs typeface="Calibri Light"/>
              </a:rPr>
            </a:br>
            <a:r>
              <a:rPr lang="en-US" sz="4800" dirty="0">
                <a:solidFill>
                  <a:schemeClr val="bg1"/>
                </a:solidFill>
                <a:cs typeface="Calibri Light"/>
              </a:rPr>
              <a:t>Giroux, P., PhD, MHS, OTR/L, FAOTA, and Parish, R., DHA, MA, OTR/L, CHT</a:t>
            </a:r>
            <a:endParaRPr lang="en-US" sz="4800" dirty="0">
              <a:solidFill>
                <a:schemeClr val="bg1"/>
              </a:solidFill>
              <a:cs typeface="Arial" panose="020B0604020202020204" pitchFamily="34" charset="0"/>
            </a:endParaRPr>
          </a:p>
        </p:txBody>
      </p:sp>
      <p:sp>
        <p:nvSpPr>
          <p:cNvPr id="4" name="TextBox 3"/>
          <p:cNvSpPr txBox="1"/>
          <p:nvPr/>
        </p:nvSpPr>
        <p:spPr>
          <a:xfrm>
            <a:off x="4072755" y="3853179"/>
            <a:ext cx="37779158" cy="1446550"/>
          </a:xfrm>
          <a:prstGeom prst="rect">
            <a:avLst/>
          </a:prstGeom>
          <a:noFill/>
        </p:spPr>
        <p:txBody>
          <a:bodyPr wrap="square" rtlCol="0">
            <a:spAutoFit/>
          </a:bodyPr>
          <a:lstStyle/>
          <a:p>
            <a:pPr algn="ctr"/>
            <a:r>
              <a:rPr lang="en-US" sz="4400" dirty="0">
                <a:solidFill>
                  <a:schemeClr val="bg1"/>
                </a:solidFill>
                <a:cs typeface="Arial" panose="020B0604020202020204" pitchFamily="34" charset="0"/>
              </a:rPr>
              <a:t>School of Health Related Professions  l  Department of Occupational Therapy </a:t>
            </a:r>
          </a:p>
          <a:p>
            <a:pPr algn="ctr"/>
            <a:r>
              <a:rPr lang="en-US" sz="4400" dirty="0">
                <a:solidFill>
                  <a:schemeClr val="bg1"/>
                </a:solidFill>
                <a:cs typeface="Arial" panose="020B0604020202020204" pitchFamily="34" charset="0"/>
              </a:rPr>
              <a:t>University of Mississippi Medical Center  l  Jackson, MS</a:t>
            </a:r>
          </a:p>
        </p:txBody>
      </p:sp>
      <p:sp>
        <p:nvSpPr>
          <p:cNvPr id="5" name="TextBox 4"/>
          <p:cNvSpPr txBox="1"/>
          <p:nvPr/>
        </p:nvSpPr>
        <p:spPr>
          <a:xfrm>
            <a:off x="0" y="32232110"/>
            <a:ext cx="8316280" cy="646331"/>
          </a:xfrm>
          <a:prstGeom prst="rect">
            <a:avLst/>
          </a:prstGeom>
          <a:noFill/>
        </p:spPr>
        <p:txBody>
          <a:bodyPr wrap="square" rtlCol="0" anchor="t">
            <a:spAutoFit/>
          </a:bodyPr>
          <a:lstStyle/>
          <a:p>
            <a:r>
              <a:rPr lang="en-US" sz="3600" dirty="0">
                <a:cs typeface="Calibri"/>
              </a:rPr>
              <a:t>REFERENCES AVAILABLE UPON REQUEST</a:t>
            </a:r>
            <a:endParaRPr lang="en-US" sz="3600" dirty="0"/>
          </a:p>
        </p:txBody>
      </p:sp>
      <p:graphicFrame>
        <p:nvGraphicFramePr>
          <p:cNvPr id="22" name="Diagram 21"/>
          <p:cNvGraphicFramePr/>
          <p:nvPr>
            <p:extLst>
              <p:ext uri="{D42A27DB-BD31-4B8C-83A1-F6EECF244321}">
                <p14:modId xmlns:p14="http://schemas.microsoft.com/office/powerpoint/2010/main" val="3255583462"/>
              </p:ext>
            </p:extLst>
          </p:nvPr>
        </p:nvGraphicFramePr>
        <p:xfrm>
          <a:off x="18219981" y="7702820"/>
          <a:ext cx="12947499" cy="5701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rot="5400000">
            <a:off x="24268729" y="4743840"/>
            <a:ext cx="861774" cy="6857739"/>
          </a:xfrm>
          <a:prstGeom prst="rect">
            <a:avLst/>
          </a:prstGeom>
          <a:noFill/>
        </p:spPr>
        <p:txBody>
          <a:bodyPr vert="vert270" wrap="square" rtlCol="0" anchor="t">
            <a:spAutoFit/>
          </a:bodyPr>
          <a:lstStyle/>
          <a:p>
            <a:pPr algn="ctr"/>
            <a:r>
              <a:rPr lang="en-US" sz="4400" dirty="0"/>
              <a:t>Factors Affecting Well-Being</a:t>
            </a:r>
            <a:endParaRPr lang="en-US" sz="4400" dirty="0">
              <a:cs typeface="Calibri"/>
            </a:endParaRPr>
          </a:p>
        </p:txBody>
      </p:sp>
      <p:sp>
        <p:nvSpPr>
          <p:cNvPr id="47" name="Rectangle 1">
            <a:extLst>
              <a:ext uri="{FF2B5EF4-FFF2-40B4-BE49-F238E27FC236}">
                <a16:creationId xmlns:a16="http://schemas.microsoft.com/office/drawing/2014/main" id="{B2E5A723-B3D7-C443-AEDF-3E8736DF93B8}"/>
              </a:ext>
            </a:extLst>
          </p:cNvPr>
          <p:cNvSpPr>
            <a:spLocks noChangeArrowheads="1"/>
          </p:cNvSpPr>
          <p:nvPr/>
        </p:nvSpPr>
        <p:spPr bwMode="auto">
          <a:xfrm>
            <a:off x="45004684" y="1010830"/>
            <a:ext cx="3772134" cy="4083026"/>
          </a:xfrm>
          <a:prstGeom prst="rect">
            <a:avLst/>
          </a:prstGeom>
          <a:solidFill>
            <a:schemeClr val="bg1"/>
          </a:solidFill>
          <a:ln w="63500" cap="sq" algn="ctr">
            <a:no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US" altLang="en-US">
              <a:solidFill>
                <a:schemeClr val="bg1"/>
              </a:solidFill>
              <a:cs typeface="Arial" panose="020B0604020202020204" pitchFamily="34" charset="0"/>
            </a:endParaRPr>
          </a:p>
        </p:txBody>
      </p:sp>
      <p:pic>
        <p:nvPicPr>
          <p:cNvPr id="58" name="Picture 57">
            <a:extLst>
              <a:ext uri="{FF2B5EF4-FFF2-40B4-BE49-F238E27FC236}">
                <a16:creationId xmlns:a16="http://schemas.microsoft.com/office/drawing/2014/main" id="{18B29389-290D-3E4C-9105-D7A0732718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431163" y="1413363"/>
            <a:ext cx="2881354" cy="3408001"/>
          </a:xfrm>
          <a:prstGeom prst="rect">
            <a:avLst/>
          </a:prstGeom>
        </p:spPr>
      </p:pic>
      <p:sp>
        <p:nvSpPr>
          <p:cNvPr id="164" name="TextBox 163">
            <a:extLst>
              <a:ext uri="{FF2B5EF4-FFF2-40B4-BE49-F238E27FC236}">
                <a16:creationId xmlns:a16="http://schemas.microsoft.com/office/drawing/2014/main" id="{5723533C-04F6-4069-A5B5-1AF03A1CE11D}"/>
              </a:ext>
            </a:extLst>
          </p:cNvPr>
          <p:cNvSpPr txBox="1"/>
          <p:nvPr/>
        </p:nvSpPr>
        <p:spPr>
          <a:xfrm>
            <a:off x="23317200" y="16230600"/>
            <a:ext cx="2743200" cy="12889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1100" name="TextBox 1099">
            <a:extLst>
              <a:ext uri="{FF2B5EF4-FFF2-40B4-BE49-F238E27FC236}">
                <a16:creationId xmlns:a16="http://schemas.microsoft.com/office/drawing/2014/main" id="{CFFB9382-61CC-4697-B6EC-56770C7E4180}"/>
              </a:ext>
            </a:extLst>
          </p:cNvPr>
          <p:cNvSpPr txBox="1"/>
          <p:nvPr/>
        </p:nvSpPr>
        <p:spPr>
          <a:xfrm>
            <a:off x="22728446" y="12779769"/>
            <a:ext cx="3884442" cy="830997"/>
          </a:xfrm>
          <a:prstGeom prst="rect">
            <a:avLst/>
          </a:prstGeom>
          <a:solidFill>
            <a:schemeClr val="accent5">
              <a:lumMod val="50000"/>
            </a:schemeClr>
          </a:solidFill>
          <a:ln>
            <a:solidFill>
              <a:schemeClr val="accent5">
                <a:lumMod val="50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dirty="0">
                <a:solidFill>
                  <a:schemeClr val="bg1"/>
                </a:solidFill>
                <a:cs typeface="Calibri"/>
              </a:rPr>
              <a:t>Primary Aim 1</a:t>
            </a:r>
            <a:endParaRPr lang="en-US" dirty="0">
              <a:solidFill>
                <a:schemeClr val="bg1"/>
              </a:solidFill>
            </a:endParaRPr>
          </a:p>
        </p:txBody>
      </p:sp>
      <p:sp>
        <p:nvSpPr>
          <p:cNvPr id="2201" name="TextBox 2200">
            <a:extLst>
              <a:ext uri="{FF2B5EF4-FFF2-40B4-BE49-F238E27FC236}">
                <a16:creationId xmlns:a16="http://schemas.microsoft.com/office/drawing/2014/main" id="{5615CFDC-DA8B-448A-B665-D18BFF3FCB72}"/>
              </a:ext>
            </a:extLst>
          </p:cNvPr>
          <p:cNvSpPr txBox="1"/>
          <p:nvPr/>
        </p:nvSpPr>
        <p:spPr>
          <a:xfrm>
            <a:off x="16875077" y="18717113"/>
            <a:ext cx="711111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solidFill>
                  <a:srgbClr val="000000"/>
                </a:solidFill>
              </a:rPr>
              <a:t>Figure 1: Effects of Curriculum (overwhelmed by academic workload)</a:t>
            </a:r>
            <a:endParaRPr lang="en-US" sz="2400" dirty="0">
              <a:solidFill>
                <a:srgbClr val="000000"/>
              </a:solidFill>
              <a:cs typeface="Calibri"/>
            </a:endParaRPr>
          </a:p>
        </p:txBody>
      </p:sp>
      <p:sp>
        <p:nvSpPr>
          <p:cNvPr id="2377" name="TextBox 2376">
            <a:extLst>
              <a:ext uri="{FF2B5EF4-FFF2-40B4-BE49-F238E27FC236}">
                <a16:creationId xmlns:a16="http://schemas.microsoft.com/office/drawing/2014/main" id="{42CA3209-CB72-4D3F-8C07-CB9638E274D9}"/>
              </a:ext>
            </a:extLst>
          </p:cNvPr>
          <p:cNvSpPr txBox="1"/>
          <p:nvPr/>
        </p:nvSpPr>
        <p:spPr>
          <a:xfrm>
            <a:off x="24813589" y="18706631"/>
            <a:ext cx="575863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solidFill>
                  <a:srgbClr val="000000"/>
                </a:solidFill>
                <a:cs typeface="Calibri"/>
              </a:rPr>
              <a:t>Figure 2: Effects of Orientation </a:t>
            </a:r>
          </a:p>
        </p:txBody>
      </p:sp>
      <p:sp>
        <p:nvSpPr>
          <p:cNvPr id="2413" name="TextBox 2412">
            <a:extLst>
              <a:ext uri="{FF2B5EF4-FFF2-40B4-BE49-F238E27FC236}">
                <a16:creationId xmlns:a16="http://schemas.microsoft.com/office/drawing/2014/main" id="{F5AF9C2B-2634-404A-A45E-E5206328DD44}"/>
              </a:ext>
            </a:extLst>
          </p:cNvPr>
          <p:cNvSpPr txBox="1"/>
          <p:nvPr/>
        </p:nvSpPr>
        <p:spPr>
          <a:xfrm>
            <a:off x="16998215" y="24400235"/>
            <a:ext cx="512554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solidFill>
                  <a:srgbClr val="000000"/>
                </a:solidFill>
              </a:rPr>
              <a:t>Figure 3: Effects of Advising</a:t>
            </a:r>
            <a:endParaRPr lang="en-US" sz="2400" dirty="0">
              <a:solidFill>
                <a:srgbClr val="000000"/>
              </a:solidFill>
              <a:cs typeface="Calibri"/>
            </a:endParaRPr>
          </a:p>
        </p:txBody>
      </p:sp>
      <p:pic>
        <p:nvPicPr>
          <p:cNvPr id="3626" name="Picture 3626" descr="A screenshot of a cell phone&#10;&#10;Description generated with very high confidence">
            <a:extLst>
              <a:ext uri="{FF2B5EF4-FFF2-40B4-BE49-F238E27FC236}">
                <a16:creationId xmlns:a16="http://schemas.microsoft.com/office/drawing/2014/main" id="{E2AB9126-D635-4A70-A9B9-9765A0DF93DC}"/>
              </a:ext>
            </a:extLst>
          </p:cNvPr>
          <p:cNvPicPr>
            <a:picLocks noChangeAspect="1"/>
          </p:cNvPicPr>
          <p:nvPr/>
        </p:nvPicPr>
        <p:blipFill>
          <a:blip r:embed="rId8"/>
          <a:stretch>
            <a:fillRect/>
          </a:stretch>
        </p:blipFill>
        <p:spPr>
          <a:xfrm>
            <a:off x="16973140" y="19621825"/>
            <a:ext cx="7594333" cy="4751569"/>
          </a:xfrm>
          <a:prstGeom prst="rect">
            <a:avLst/>
          </a:prstGeom>
        </p:spPr>
      </p:pic>
      <p:pic>
        <p:nvPicPr>
          <p:cNvPr id="100" name="Picture 100" descr="A close up of a logo&#10;&#10;Description generated with very high confidence">
            <a:extLst>
              <a:ext uri="{FF2B5EF4-FFF2-40B4-BE49-F238E27FC236}">
                <a16:creationId xmlns:a16="http://schemas.microsoft.com/office/drawing/2014/main" id="{162E06E2-08BF-4D6B-A83A-2EC94A99A2BC}"/>
              </a:ext>
            </a:extLst>
          </p:cNvPr>
          <p:cNvPicPr>
            <a:picLocks noChangeAspect="1"/>
          </p:cNvPicPr>
          <p:nvPr/>
        </p:nvPicPr>
        <p:blipFill>
          <a:blip r:embed="rId9"/>
          <a:stretch>
            <a:fillRect/>
          </a:stretch>
        </p:blipFill>
        <p:spPr>
          <a:xfrm>
            <a:off x="16970970" y="13804245"/>
            <a:ext cx="7650256" cy="4902778"/>
          </a:xfrm>
          <a:prstGeom prst="rect">
            <a:avLst/>
          </a:prstGeom>
        </p:spPr>
      </p:pic>
      <p:sp>
        <p:nvSpPr>
          <p:cNvPr id="3574" name="TextBox 3573">
            <a:extLst>
              <a:ext uri="{FF2B5EF4-FFF2-40B4-BE49-F238E27FC236}">
                <a16:creationId xmlns:a16="http://schemas.microsoft.com/office/drawing/2014/main" id="{A126D939-EAA6-4C28-B1E8-388669C0A75A}"/>
              </a:ext>
            </a:extLst>
          </p:cNvPr>
          <p:cNvSpPr txBox="1"/>
          <p:nvPr/>
        </p:nvSpPr>
        <p:spPr>
          <a:xfrm>
            <a:off x="24815188" y="24377418"/>
            <a:ext cx="632743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cs typeface="Calibri"/>
              </a:rPr>
              <a:t>Figure 4: Effects of Peer Mentoring</a:t>
            </a:r>
          </a:p>
        </p:txBody>
      </p:sp>
      <p:sp>
        <p:nvSpPr>
          <p:cNvPr id="4453" name="TextBox 4452">
            <a:extLst>
              <a:ext uri="{FF2B5EF4-FFF2-40B4-BE49-F238E27FC236}">
                <a16:creationId xmlns:a16="http://schemas.microsoft.com/office/drawing/2014/main" id="{0B4ADC53-981B-4F9A-ADBF-F75D9FD1909F}"/>
              </a:ext>
            </a:extLst>
          </p:cNvPr>
          <p:cNvSpPr txBox="1"/>
          <p:nvPr/>
        </p:nvSpPr>
        <p:spPr>
          <a:xfrm>
            <a:off x="22652246" y="24855462"/>
            <a:ext cx="3884442" cy="830997"/>
          </a:xfrm>
          <a:prstGeom prst="rect">
            <a:avLst/>
          </a:prstGeom>
          <a:solidFill>
            <a:schemeClr val="accent5">
              <a:lumMod val="50000"/>
            </a:schemeClr>
          </a:solidFill>
          <a:ln>
            <a:solidFill>
              <a:schemeClr val="accent5">
                <a:lumMod val="50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dirty="0">
                <a:solidFill>
                  <a:schemeClr val="bg1"/>
                </a:solidFill>
                <a:cs typeface="Calibri"/>
              </a:rPr>
              <a:t>Primary Aim 2</a:t>
            </a:r>
            <a:endParaRPr lang="en-US" dirty="0">
              <a:solidFill>
                <a:schemeClr val="bg1"/>
              </a:solidFill>
            </a:endParaRPr>
          </a:p>
        </p:txBody>
      </p:sp>
      <p:graphicFrame>
        <p:nvGraphicFramePr>
          <p:cNvPr id="4454" name="Table 4454">
            <a:extLst>
              <a:ext uri="{FF2B5EF4-FFF2-40B4-BE49-F238E27FC236}">
                <a16:creationId xmlns:a16="http://schemas.microsoft.com/office/drawing/2014/main" id="{FAF61A2F-5251-4D08-9DC3-B6EB89B87551}"/>
              </a:ext>
            </a:extLst>
          </p:cNvPr>
          <p:cNvGraphicFramePr>
            <a:graphicFrameLocks noGrp="1"/>
          </p:cNvGraphicFramePr>
          <p:nvPr>
            <p:extLst>
              <p:ext uri="{D42A27DB-BD31-4B8C-83A1-F6EECF244321}">
                <p14:modId xmlns:p14="http://schemas.microsoft.com/office/powerpoint/2010/main" val="1059003374"/>
              </p:ext>
            </p:extLst>
          </p:nvPr>
        </p:nvGraphicFramePr>
        <p:xfrm>
          <a:off x="16947824" y="26168684"/>
          <a:ext cx="15767126" cy="6507480"/>
        </p:xfrm>
        <a:graphic>
          <a:graphicData uri="http://schemas.openxmlformats.org/drawingml/2006/table">
            <a:tbl>
              <a:tblPr firstRow="1" bandRow="1">
                <a:tableStyleId>{5C22544A-7EE6-4342-B048-85BDC9FD1C3A}</a:tableStyleId>
              </a:tblPr>
              <a:tblGrid>
                <a:gridCol w="3941779">
                  <a:extLst>
                    <a:ext uri="{9D8B030D-6E8A-4147-A177-3AD203B41FA5}">
                      <a16:colId xmlns:a16="http://schemas.microsoft.com/office/drawing/2014/main" val="2464383247"/>
                    </a:ext>
                  </a:extLst>
                </a:gridCol>
                <a:gridCol w="11825347">
                  <a:extLst>
                    <a:ext uri="{9D8B030D-6E8A-4147-A177-3AD203B41FA5}">
                      <a16:colId xmlns:a16="http://schemas.microsoft.com/office/drawing/2014/main" val="1689313480"/>
                    </a:ext>
                  </a:extLst>
                </a:gridCol>
              </a:tblGrid>
              <a:tr h="723319">
                <a:tc gridSpan="2">
                  <a:txBody>
                    <a:bodyPr/>
                    <a:lstStyle/>
                    <a:p>
                      <a:pPr lvl="0" algn="ctr">
                        <a:buNone/>
                      </a:pPr>
                      <a:r>
                        <a:rPr lang="en-US" sz="4400" dirty="0"/>
                        <a:t>Recommendations for Improvement </a:t>
                      </a:r>
                    </a:p>
                  </a:txBody>
                  <a:tcPr>
                    <a:solidFill>
                      <a:srgbClr val="70AD47"/>
                    </a:solidFill>
                  </a:tcPr>
                </a:tc>
                <a:tc hMerge="1">
                  <a:txBody>
                    <a:bodyPr/>
                    <a:lstStyle/>
                    <a:p>
                      <a:endParaRPr lang="en-US"/>
                    </a:p>
                  </a:txBody>
                  <a:tcPr/>
                </a:tc>
                <a:extLst>
                  <a:ext uri="{0D108BD9-81ED-4DB2-BD59-A6C34878D82A}">
                    <a16:rowId xmlns:a16="http://schemas.microsoft.com/office/drawing/2014/main" val="3288981946"/>
                  </a:ext>
                </a:extLst>
              </a:tr>
              <a:tr h="1224077">
                <a:tc>
                  <a:txBody>
                    <a:bodyPr/>
                    <a:lstStyle/>
                    <a:p>
                      <a:pPr algn="ctr"/>
                      <a:r>
                        <a:rPr lang="en-US" sz="4300" b="1" dirty="0"/>
                        <a:t>Curriculum</a:t>
                      </a:r>
                    </a:p>
                  </a:txBody>
                  <a:tcPr/>
                </a:tc>
                <a:tc>
                  <a:txBody>
                    <a:bodyPr/>
                    <a:lstStyle/>
                    <a:p>
                      <a:r>
                        <a:rPr lang="en-US" sz="3900" dirty="0"/>
                        <a:t>Increase student preparedness for the program prior to entering their first summer semester.</a:t>
                      </a:r>
                    </a:p>
                  </a:txBody>
                  <a:tcPr/>
                </a:tc>
                <a:extLst>
                  <a:ext uri="{0D108BD9-81ED-4DB2-BD59-A6C34878D82A}">
                    <a16:rowId xmlns:a16="http://schemas.microsoft.com/office/drawing/2014/main" val="1691795749"/>
                  </a:ext>
                </a:extLst>
              </a:tr>
              <a:tr h="1224077">
                <a:tc>
                  <a:txBody>
                    <a:bodyPr/>
                    <a:lstStyle/>
                    <a:p>
                      <a:pPr algn="ctr"/>
                      <a:r>
                        <a:rPr lang="en-US" sz="4300" b="1" dirty="0"/>
                        <a:t>Orientation</a:t>
                      </a:r>
                    </a:p>
                  </a:txBody>
                  <a:tcPr/>
                </a:tc>
                <a:tc>
                  <a:txBody>
                    <a:bodyPr/>
                    <a:lstStyle/>
                    <a:p>
                      <a:r>
                        <a:rPr lang="en-US" sz="3900" dirty="0"/>
                        <a:t>Provide more opportunities for interaction with faculty, peers, or other upperclassmen .</a:t>
                      </a:r>
                    </a:p>
                  </a:txBody>
                  <a:tcPr/>
                </a:tc>
                <a:extLst>
                  <a:ext uri="{0D108BD9-81ED-4DB2-BD59-A6C34878D82A}">
                    <a16:rowId xmlns:a16="http://schemas.microsoft.com/office/drawing/2014/main" val="2755681197"/>
                  </a:ext>
                </a:extLst>
              </a:tr>
              <a:tr h="1218339">
                <a:tc>
                  <a:txBody>
                    <a:bodyPr/>
                    <a:lstStyle/>
                    <a:p>
                      <a:pPr lvl="0" algn="ctr">
                        <a:buNone/>
                      </a:pPr>
                      <a:r>
                        <a:rPr lang="en-US" sz="4000" b="1" dirty="0"/>
                        <a:t>Advising/Peer Mentoring</a:t>
                      </a:r>
                    </a:p>
                  </a:txBody>
                  <a:tcPr/>
                </a:tc>
                <a:tc>
                  <a:txBody>
                    <a:bodyPr/>
                    <a:lstStyle/>
                    <a:p>
                      <a:pPr lvl="0">
                        <a:buNone/>
                      </a:pPr>
                      <a:r>
                        <a:rPr lang="en-US" sz="3900" dirty="0"/>
                        <a:t>More one on one time with advisor as well as more advisory meetings.</a:t>
                      </a:r>
                    </a:p>
                  </a:txBody>
                  <a:tcPr/>
                </a:tc>
                <a:extLst>
                  <a:ext uri="{0D108BD9-81ED-4DB2-BD59-A6C34878D82A}">
                    <a16:rowId xmlns:a16="http://schemas.microsoft.com/office/drawing/2014/main" val="3072457652"/>
                  </a:ext>
                </a:extLst>
              </a:tr>
              <a:tr h="1780479">
                <a:tc>
                  <a:txBody>
                    <a:bodyPr/>
                    <a:lstStyle/>
                    <a:p>
                      <a:pPr lvl="0" algn="ctr">
                        <a:buNone/>
                      </a:pPr>
                      <a:r>
                        <a:rPr lang="en-US" sz="4000" b="1" dirty="0"/>
                        <a:t>Transition</a:t>
                      </a:r>
                    </a:p>
                  </a:txBody>
                  <a:tcPr/>
                </a:tc>
                <a:tc>
                  <a:txBody>
                    <a:bodyPr/>
                    <a:lstStyle/>
                    <a:p>
                      <a:pPr lvl="0">
                        <a:buNone/>
                      </a:pPr>
                      <a:r>
                        <a:rPr lang="en-US" sz="3900" dirty="0"/>
                        <a:t>Recommendations made to curriculum, orientation, advising, and peer-mentoring will aid the overall transition into the doctoral program.</a:t>
                      </a:r>
                    </a:p>
                  </a:txBody>
                  <a:tcPr/>
                </a:tc>
                <a:extLst>
                  <a:ext uri="{0D108BD9-81ED-4DB2-BD59-A6C34878D82A}">
                    <a16:rowId xmlns:a16="http://schemas.microsoft.com/office/drawing/2014/main" val="125535857"/>
                  </a:ext>
                </a:extLst>
              </a:tr>
            </a:tbl>
          </a:graphicData>
        </a:graphic>
      </p:graphicFrame>
      <p:pic>
        <p:nvPicPr>
          <p:cNvPr id="5567" name="Picture 5567" descr="A screenshot of a cell phone&#10;&#10;Description generated with very high confidence">
            <a:extLst>
              <a:ext uri="{FF2B5EF4-FFF2-40B4-BE49-F238E27FC236}">
                <a16:creationId xmlns:a16="http://schemas.microsoft.com/office/drawing/2014/main" id="{15339EE4-CD44-4BFC-A192-F0B62FA41164}"/>
              </a:ext>
            </a:extLst>
          </p:cNvPr>
          <p:cNvPicPr>
            <a:picLocks noChangeAspect="1"/>
          </p:cNvPicPr>
          <p:nvPr/>
        </p:nvPicPr>
        <p:blipFill>
          <a:blip r:embed="rId10"/>
          <a:stretch>
            <a:fillRect/>
          </a:stretch>
        </p:blipFill>
        <p:spPr>
          <a:xfrm>
            <a:off x="24681840" y="19564637"/>
            <a:ext cx="7781028" cy="4749963"/>
          </a:xfrm>
          <a:prstGeom prst="rect">
            <a:avLst/>
          </a:prstGeom>
        </p:spPr>
      </p:pic>
      <p:sp>
        <p:nvSpPr>
          <p:cNvPr id="4501" name="TextBox 4500">
            <a:extLst>
              <a:ext uri="{FF2B5EF4-FFF2-40B4-BE49-F238E27FC236}">
                <a16:creationId xmlns:a16="http://schemas.microsoft.com/office/drawing/2014/main" id="{E7136FFE-D2B8-405B-9C4D-575645BD4C41}"/>
              </a:ext>
            </a:extLst>
          </p:cNvPr>
          <p:cNvSpPr txBox="1"/>
          <p:nvPr/>
        </p:nvSpPr>
        <p:spPr>
          <a:xfrm rot="10800000" flipV="1">
            <a:off x="17256695" y="25757458"/>
            <a:ext cx="1429351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cs typeface="Calibri"/>
              </a:rPr>
              <a:t>Table 1: UMMC Class of 2022 Recommendations from the Qualitative Data </a:t>
            </a:r>
            <a:endParaRPr lang="en-US" sz="2400" dirty="0"/>
          </a:p>
        </p:txBody>
      </p:sp>
      <p:pic>
        <p:nvPicPr>
          <p:cNvPr id="177" name="Picture 177" descr="A screenshot of a cell phone&#10;&#10;Description generated with very high confidence">
            <a:extLst>
              <a:ext uri="{FF2B5EF4-FFF2-40B4-BE49-F238E27FC236}">
                <a16:creationId xmlns:a16="http://schemas.microsoft.com/office/drawing/2014/main" id="{1D416D0F-C4EE-4B35-B18B-C18C96ED82D2}"/>
              </a:ext>
            </a:extLst>
          </p:cNvPr>
          <p:cNvPicPr>
            <a:picLocks noChangeAspect="1"/>
          </p:cNvPicPr>
          <p:nvPr/>
        </p:nvPicPr>
        <p:blipFill>
          <a:blip r:embed="rId11"/>
          <a:stretch>
            <a:fillRect/>
          </a:stretch>
        </p:blipFill>
        <p:spPr>
          <a:xfrm>
            <a:off x="24730601" y="13818637"/>
            <a:ext cx="7587542" cy="4881497"/>
          </a:xfrm>
          <a:prstGeom prst="rect">
            <a:avLst/>
          </a:prstGeom>
        </p:spPr>
      </p:pic>
    </p:spTree>
    <p:extLst>
      <p:ext uri="{BB962C8B-B14F-4D97-AF65-F5344CB8AC3E}">
        <p14:creationId xmlns:p14="http://schemas.microsoft.com/office/powerpoint/2010/main" val="8802392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FE89C03D924E4785A4B73392027C7C" ma:contentTypeVersion="12" ma:contentTypeDescription="Create a new document." ma:contentTypeScope="" ma:versionID="283a5a0b8da366952847a5aa32bbb670">
  <xsd:schema xmlns:xsd="http://www.w3.org/2001/XMLSchema" xmlns:xs="http://www.w3.org/2001/XMLSchema" xmlns:p="http://schemas.microsoft.com/office/2006/metadata/properties" xmlns:ns2="eefd71fb-cd1e-4b3e-bf10-b82e4ee252ee" xmlns:ns3="6bd5a382-dcd6-468e-842b-c430894210de" targetNamespace="http://schemas.microsoft.com/office/2006/metadata/properties" ma:root="true" ma:fieldsID="63edfa48db60d23b34fede92c312bf41" ns2:_="" ns3:_="">
    <xsd:import namespace="eefd71fb-cd1e-4b3e-bf10-b82e4ee252ee"/>
    <xsd:import namespace="6bd5a382-dcd6-468e-842b-c430894210d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fd71fb-cd1e-4b3e-bf10-b82e4ee25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d5a382-dcd6-468e-842b-c430894210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bd5a382-dcd6-468e-842b-c430894210de">
      <UserInfo>
        <DisplayName>Skyler E. Kennamer</DisplayName>
        <AccountId>76</AccountId>
        <AccountType/>
      </UserInfo>
      <UserInfo>
        <DisplayName>Peter Giroux</DisplayName>
        <AccountId>112</AccountId>
        <AccountType/>
      </UserInfo>
      <UserInfo>
        <DisplayName>Robin L. Parish</DisplayName>
        <AccountId>14</AccountId>
        <AccountType/>
      </UserInfo>
      <UserInfo>
        <DisplayName>Canary D. Brooks</DisplayName>
        <AccountId>56</AccountId>
        <AccountType/>
      </UserInfo>
      <UserInfo>
        <DisplayName>Garison G. Arinder</DisplayName>
        <AccountId>41</AccountId>
        <AccountType/>
      </UserInfo>
      <UserInfo>
        <DisplayName>Hannah S. Ellard</DisplayName>
        <AccountId>48</AccountId>
        <AccountType/>
      </UserInfo>
      <UserInfo>
        <DisplayName>Mallory R. Chapman</DisplayName>
        <AccountId>74</AccountId>
        <AccountType/>
      </UserInfo>
      <UserInfo>
        <DisplayName>Sydney C. Sullivant</DisplayName>
        <AccountId>37</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353A50-F2BD-4BF5-A5EA-811C85ED85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fd71fb-cd1e-4b3e-bf10-b82e4ee252ee"/>
    <ds:schemaRef ds:uri="6bd5a382-dcd6-468e-842b-c43089421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AF92EB-6187-4FE8-8307-3F64C6A07EA5}">
  <ds:schemaRefs>
    <ds:schemaRef ds:uri="http://schemas.microsoft.com/office/2006/metadata/properties"/>
    <ds:schemaRef ds:uri="http://schemas.microsoft.com/office/infopath/2007/PartnerControls"/>
    <ds:schemaRef ds:uri="6bd5a382-dcd6-468e-842b-c430894210de"/>
  </ds:schemaRefs>
</ds:datastoreItem>
</file>

<file path=customXml/itemProps3.xml><?xml version="1.0" encoding="utf-8"?>
<ds:datastoreItem xmlns:ds="http://schemas.openxmlformats.org/officeDocument/2006/customXml" ds:itemID="{4B54BC1E-CF64-499B-908E-8FA8049F91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413</Words>
  <Application>Microsoft Macintosh PowerPoint</Application>
  <PresentationFormat>Custom</PresentationFormat>
  <Paragraphs>59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MS PGothic</vt:lpstr>
      <vt:lpstr>Arial</vt:lpstr>
      <vt:lpstr>Calibri</vt:lpstr>
      <vt:lpstr>Calibri Light</vt:lpstr>
      <vt:lpstr>Courier New</vt:lpstr>
      <vt:lpstr>Segoe UI Symbol</vt:lpstr>
      <vt:lpstr>Wingdings</vt:lpstr>
      <vt:lpstr>Office Theme</vt:lpstr>
      <vt:lpstr>PowerPoint Presentation</vt:lpstr>
    </vt:vector>
  </TitlesOfParts>
  <Company>UMMC</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Jayson M. Triplett</dc:creator>
  <cp:lastModifiedBy>Sydney Claire</cp:lastModifiedBy>
  <cp:revision>43</cp:revision>
  <cp:lastPrinted>2016-08-11T17:53:00Z</cp:lastPrinted>
  <dcterms:created xsi:type="dcterms:W3CDTF">2016-08-03T20:49:09Z</dcterms:created>
  <dcterms:modified xsi:type="dcterms:W3CDTF">2020-05-05T20:52:17Z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0x01010067FE89C03D924E4785A4B73392027C7C</vt:lpwstr>
  </property>
</Properties>
</file>